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7" r:id="rId3"/>
    <p:sldId id="299" r:id="rId4"/>
    <p:sldId id="298" r:id="rId5"/>
    <p:sldId id="300" r:id="rId6"/>
    <p:sldId id="323" r:id="rId7"/>
    <p:sldId id="281" r:id="rId8"/>
    <p:sldId id="279" r:id="rId9"/>
    <p:sldId id="283" r:id="rId10"/>
    <p:sldId id="321" r:id="rId11"/>
    <p:sldId id="258" r:id="rId12"/>
    <p:sldId id="261" r:id="rId13"/>
    <p:sldId id="260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9FE"/>
    <a:srgbClr val="3A80FC"/>
    <a:srgbClr val="0563C1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30" autoAdjust="0"/>
    <p:restoredTop sz="94684" autoAdjust="0"/>
  </p:normalViewPr>
  <p:slideViewPr>
    <p:cSldViewPr>
      <p:cViewPr>
        <p:scale>
          <a:sx n="75" d="100"/>
          <a:sy n="75" d="100"/>
        </p:scale>
        <p:origin x="-1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2A8F0-EB03-495A-8673-3B0467EA6FA6}" type="datetimeFigureOut">
              <a:rPr lang="ru-RU" smtClean="0"/>
              <a:t>29.03.2025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15F58-D652-4B42-8F30-CB0A9E8E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2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50978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50978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11971" y="1709738"/>
            <a:ext cx="10515600" cy="2852737"/>
          </a:xfrm>
        </p:spPr>
        <p:txBody>
          <a:bodyPr anchor="b"/>
          <a:lstStyle>
            <a:lvl1pPr>
              <a:defRPr sz="6000" b="1" i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1197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27654" y="1825625"/>
            <a:ext cx="5181600" cy="4351338"/>
          </a:xfrm>
        </p:spPr>
        <p:txBody>
          <a:bodyPr>
            <a:normAutofit/>
          </a:bodyPr>
          <a:lstStyle>
            <a:lvl1pPr>
              <a:defRPr sz="1400">
                <a:latin typeface="+mj-lt"/>
              </a:defRPr>
            </a:lvl1pPr>
            <a:lvl2pPr>
              <a:defRPr sz="1400">
                <a:latin typeface="+mj-lt"/>
              </a:defRPr>
            </a:lvl2pPr>
            <a:lvl3pPr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1249" y="365125"/>
            <a:ext cx="105156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01249" y="1690688"/>
            <a:ext cx="5157787" cy="44989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 bwMode="auto">
          <a:xfrm>
            <a:off x="6172200" y="1690688"/>
            <a:ext cx="5183188" cy="4498975"/>
          </a:xfrm>
        </p:spPr>
        <p:txBody>
          <a:bodyPr/>
          <a:lstStyle>
            <a:lvl1pPr algn="ctr">
              <a:defRPr/>
            </a:lvl1pPr>
          </a:lstStyle>
          <a:p>
            <a:pPr lvl="0">
              <a:defRPr/>
            </a:pPr>
            <a:r>
              <a:rPr lang="ru-RU"/>
              <a:t>Иллюстрация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8992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2765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2765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Самый обычный текст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F1C407-3171-4BCB-B2EE-2F78EDB501D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0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90000"/>
        </a:lnSpc>
        <a:spcBef>
          <a:spcPts val="1000"/>
        </a:spcBef>
        <a:buFont typeface="Arial"/>
        <a:buNone/>
        <a:defRPr sz="2400">
          <a:solidFill>
            <a:srgbClr val="102D69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rgbClr val="102D69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rgbClr val="102D69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102D69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rgbClr val="102D69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ma/fizika/" TargetMode="External"/><Relationship Id="rId2" Type="http://schemas.openxmlformats.org/officeDocument/2006/relationships/hyperlink" Target="https://www.hse.ru/ba/physic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07368" y="548680"/>
            <a:ext cx="11370554" cy="2387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3A80FC"/>
                </a:solidFill>
                <a:latin typeface="HSE Sans"/>
              </a:rPr>
              <a:t>ОБРАЗОВАТЕЛЬНАЯ ПРОГРАММА «ФИЗИКА» </a:t>
            </a:r>
            <a:r>
              <a:rPr lang="ru-RU" sz="4000" dirty="0" smtClean="0">
                <a:solidFill>
                  <a:srgbClr val="3A80FC"/>
                </a:solidFill>
                <a:latin typeface="HSE Sans"/>
              </a:rPr>
              <a:t>в </a:t>
            </a:r>
            <a:r>
              <a:rPr lang="ru-RU" sz="4000" dirty="0">
                <a:solidFill>
                  <a:srgbClr val="3A80FC"/>
                </a:solidFill>
                <a:latin typeface="HSE Sans"/>
              </a:rPr>
              <a:t>НИУ ВШЭ (Москва</a:t>
            </a:r>
            <a:r>
              <a:rPr lang="ru-RU" sz="4000" dirty="0" smtClean="0">
                <a:solidFill>
                  <a:srgbClr val="3A80FC"/>
                </a:solidFill>
                <a:latin typeface="HSE Sans"/>
              </a:rPr>
              <a:t>)</a:t>
            </a:r>
            <a:endParaRPr lang="ru-RU" sz="4000" b="1" dirty="0">
              <a:solidFill>
                <a:srgbClr val="3A80FC"/>
              </a:solidFill>
              <a:latin typeface="HSE San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42070" y="3602038"/>
            <a:ext cx="8312729" cy="1655762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>
              <a:solidFill>
                <a:srgbClr val="3A80FC"/>
              </a:solidFill>
              <a:latin typeface="HSE Sans"/>
            </a:endParaRPr>
          </a:p>
          <a:p>
            <a:pPr>
              <a:defRPr/>
            </a:pPr>
            <a:r>
              <a:rPr lang="ru-RU" dirty="0">
                <a:solidFill>
                  <a:srgbClr val="3A80FC"/>
                </a:solidFill>
                <a:latin typeface="HSE Sans"/>
              </a:rPr>
              <a:t>Основная информация о программе и приемной кампании 202</a:t>
            </a:r>
            <a:r>
              <a:rPr lang="en-US" dirty="0">
                <a:solidFill>
                  <a:srgbClr val="3A80FC"/>
                </a:solidFill>
                <a:latin typeface="HSE Sans"/>
              </a:rPr>
              <a:t>5</a:t>
            </a:r>
            <a:r>
              <a:rPr lang="ru-RU" dirty="0">
                <a:solidFill>
                  <a:srgbClr val="3A80FC"/>
                </a:solidFill>
                <a:latin typeface="HSE Sans"/>
              </a:rPr>
              <a:t> г.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222"/>
            <a:ext cx="11593288" cy="54745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Статистика о выпускниках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 descr="C:\Users\aaponomarev\Desktop\5280763699361079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620688"/>
            <a:ext cx="302433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aponomarev\Desktop\5280763699361079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61994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aponomarev\Desktop\5280763699361079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89" y="3802211"/>
            <a:ext cx="3010531" cy="30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aponomarev\Desktop\5280763699361079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808869"/>
            <a:ext cx="3024337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aponomarev\Desktop\52807636993610793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378840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aponomarev\Desktop\52807636993610794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619947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8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1384" y="33781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3A80FC"/>
                </a:solidFill>
                <a:latin typeface="HSE Sans"/>
              </a:rPr>
              <a:t>ПРИЕМНАЯ КАМПАНИЯ-2025: </a:t>
            </a:r>
            <a:r>
              <a:rPr lang="ru-RU" sz="3200" dirty="0" smtClean="0">
                <a:solidFill>
                  <a:srgbClr val="3A80FC"/>
                </a:solidFill>
                <a:latin typeface="HSE Sans"/>
              </a:rPr>
              <a:t/>
            </a:r>
            <a:br>
              <a:rPr lang="ru-RU" sz="3200" dirty="0" smtClean="0">
                <a:solidFill>
                  <a:srgbClr val="3A80FC"/>
                </a:solidFill>
                <a:latin typeface="HSE Sans"/>
              </a:rPr>
            </a:br>
            <a:r>
              <a:rPr lang="ru-RU" sz="3200" cap="all" dirty="0" smtClean="0">
                <a:solidFill>
                  <a:srgbClr val="3A80FC"/>
                </a:solidFill>
                <a:latin typeface="HSE Sans"/>
              </a:rPr>
              <a:t>бакалаврская </a:t>
            </a:r>
            <a:r>
              <a:rPr lang="ru-RU" sz="3200" cap="all" dirty="0">
                <a:solidFill>
                  <a:srgbClr val="3A80FC"/>
                </a:solidFill>
                <a:latin typeface="HSE Sans"/>
              </a:rPr>
              <a:t>программа «Физика»</a:t>
            </a:r>
            <a:endParaRPr lang="ru-RU" sz="3200" dirty="0">
              <a:solidFill>
                <a:srgbClr val="3A80FC"/>
              </a:solidFill>
              <a:latin typeface="HSE San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93304"/>
              </p:ext>
            </p:extLst>
          </p:nvPr>
        </p:nvGraphicFramePr>
        <p:xfrm>
          <a:off x="460375" y="1825625"/>
          <a:ext cx="10515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7513">
                  <a:extLst>
                    <a:ext uri="{9D8B030D-6E8A-4147-A177-3AD203B41FA5}">
                      <a16:colId xmlns="" xmlns:a16="http://schemas.microsoft.com/office/drawing/2014/main" val="3043609535"/>
                    </a:ext>
                  </a:extLst>
                </a:gridCol>
                <a:gridCol w="5888087">
                  <a:extLst>
                    <a:ext uri="{9D8B030D-6E8A-4147-A177-3AD203B41FA5}">
                      <a16:colId xmlns="" xmlns:a16="http://schemas.microsoft.com/office/drawing/2014/main" val="3287360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Количество мест: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Бюджетных – 50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Платных – 30</a:t>
                      </a:r>
                    </a:p>
                    <a:p>
                      <a:pPr algn="l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Прием документов (минимальный балл ЕГЭ):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• Физика - 70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• Математика - 70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• Русский язык - 60 </a:t>
                      </a:r>
                    </a:p>
                    <a:p>
                      <a:pPr algn="l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Индивидуальные достижения: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до 10 баллов</a:t>
                      </a:r>
                    </a:p>
                    <a:p>
                      <a:pPr algn="l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Стоимость платного обучения: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530 000 руб./год 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Б</a:t>
                      </a:r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ез вступительных испытаний (БВИ) принимаются</a:t>
                      </a:r>
                      <a:r>
                        <a:rPr lang="ru-RU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: 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а) победители и призеры заключительного этапа всероссийской олимпиады по физике и астрономии;</a:t>
                      </a:r>
                    </a:p>
                    <a:p>
                      <a:pPr marL="0" marR="0" indent="0" algn="l" defTabSz="8214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б) ч</a:t>
                      </a: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лены сборных команд РФ, участвовавшие в международных олимпиадах </a:t>
                      </a: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олимпиады по физике, математике, астрономии и информатике;</a:t>
                      </a:r>
                    </a:p>
                    <a:p>
                      <a:pPr algn="l"/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в) ч</a:t>
                      </a:r>
                      <a:r>
                        <a:rPr lang="ru-R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  <a:sym typeface="Helvetica Light"/>
                        </a:rPr>
                        <a:t>лены сборных команд РФ, участвовавшие в международной естественно-научной олимпиаде юниоров по физике, биологии и химии.</a:t>
                      </a:r>
                      <a:endParaRPr lang="ru-RU" sz="1800" b="0" i="0" u="none" strike="noStrike" cap="none" spc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uFillTx/>
                        <a:latin typeface="Arial Narrow" panose="020B060602020203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753329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63352" y="365126"/>
            <a:ext cx="11665295" cy="8961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latin typeface="+mn-lt"/>
              </a:rPr>
              <a:t>Учет </a:t>
            </a:r>
            <a:r>
              <a:rPr lang="ru-RU" sz="3200" dirty="0">
                <a:latin typeface="+mn-lt"/>
              </a:rPr>
              <a:t>олимпиад (льготы) </a:t>
            </a:r>
            <a:r>
              <a:rPr lang="ru-RU" sz="3200" dirty="0" smtClean="0">
                <a:latin typeface="+mn-lt"/>
              </a:rPr>
              <a:t>из </a:t>
            </a:r>
            <a:r>
              <a:rPr lang="ru-RU" sz="3200" dirty="0">
                <a:latin typeface="+mn-lt"/>
              </a:rPr>
              <a:t>перечня-2025 Минобрнауки</a:t>
            </a:r>
            <a:endParaRPr sz="32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55113"/>
              </p:ext>
            </p:extLst>
          </p:nvPr>
        </p:nvGraphicFramePr>
        <p:xfrm>
          <a:off x="467458" y="1836708"/>
          <a:ext cx="8652878" cy="9885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79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53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95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  <a:effectLst/>
                        </a:rPr>
                        <a:t>Олимпиада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  <a:effectLst/>
                        </a:rPr>
                        <a:t>Результат участника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2"/>
                          </a:solidFill>
                          <a:effectLst/>
                        </a:rPr>
                        <a:t>ЕГЭ по физике для подтверждения</a:t>
                      </a:r>
                      <a:endParaRPr lang="ru-RU" sz="11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Высшая проба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призеры, 11 класс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/>
                          </a:solidFill>
                          <a:effectLst/>
                        </a:rPr>
                        <a:t>Олимпиады 1 уровня</a:t>
                      </a:r>
                      <a:endParaRPr lang="ru-RU" sz="11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призеры,  11 класс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Олимпиады 2 уровня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Победители,  11 класс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458" y="1406999"/>
            <a:ext cx="8825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БВИ,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учитываются только олимпиады по физике и астрономии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84811"/>
              </p:ext>
            </p:extLst>
          </p:nvPr>
        </p:nvGraphicFramePr>
        <p:xfrm>
          <a:off x="479376" y="3336962"/>
          <a:ext cx="8640960" cy="13093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47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5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87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>
                          <a:solidFill>
                            <a:schemeClr val="tx2"/>
                          </a:solidFill>
                          <a:effectLst/>
                        </a:rPr>
                        <a:t>Олимпиада</a:t>
                      </a:r>
                      <a:endParaRPr lang="ru-RU" sz="1100" b="1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>
                          <a:solidFill>
                            <a:schemeClr val="tx2"/>
                          </a:solidFill>
                          <a:effectLst/>
                        </a:rPr>
                        <a:t>Результат участника</a:t>
                      </a:r>
                      <a:endParaRPr lang="ru-RU" sz="1100" b="1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baseline="0" dirty="0">
                          <a:solidFill>
                            <a:schemeClr val="tx2"/>
                          </a:solidFill>
                          <a:effectLst/>
                        </a:rPr>
                        <a:t>ЕГЭ по физике для подтверждения</a:t>
                      </a:r>
                      <a:endParaRPr lang="ru-RU" sz="1100" b="1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Высшая проба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призеры, 11 и 10 классы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baseline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6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Олимпиады 1 уровня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призеры, 11 и 10 классы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Олимпиады 2 уровня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призеры, 11 и 10 классы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Некоторые олимпиады 3 уровня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Победители 11 и 10 классы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100" baseline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095" marR="350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8807" y="2905122"/>
            <a:ext cx="8659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100 баллов по физике</a:t>
            </a:r>
            <a:r>
              <a:rPr lang="ru-RU" sz="1600" b="1" dirty="0">
                <a:solidFill>
                  <a:schemeClr val="tx2"/>
                </a:solidFill>
              </a:rPr>
              <a:t>, </a:t>
            </a:r>
            <a:r>
              <a:rPr lang="ru-RU" sz="1600" dirty="0">
                <a:solidFill>
                  <a:schemeClr val="tx2"/>
                </a:solidFill>
              </a:rPr>
              <a:t>учитываются только олимпиады по физике и астрономии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36892"/>
              </p:ext>
            </p:extLst>
          </p:nvPr>
        </p:nvGraphicFramePr>
        <p:xfrm>
          <a:off x="1833588" y="5164008"/>
          <a:ext cx="8657479" cy="12125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3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88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95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</a:rPr>
                        <a:t>Олимпиада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</a:rPr>
                        <a:t>Результат участника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effectLst/>
                        </a:rPr>
                        <a:t>ЕГЭ по математике для подтверждения</a:t>
                      </a:r>
                      <a:endParaRPr lang="ru-RU" sz="1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Высшая проба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 11 и 10 классы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Олимпиады 1 и 2 уровня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Победители и призеры 11 и 10 классы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>
                          <a:solidFill>
                            <a:schemeClr val="tx2"/>
                          </a:solidFill>
                          <a:effectLst/>
                        </a:rPr>
                        <a:t>Некоторые олимпиады 3 уровня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Победители 11 и 10 классы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80 +</a:t>
                      </a:r>
                      <a:endParaRPr lang="ru-RU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53" marR="34253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833588" y="4754287"/>
            <a:ext cx="5495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chemeClr val="tx2"/>
                </a:solidFill>
              </a:rPr>
              <a:t>100 баллов по математике 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8812" y="365126"/>
            <a:ext cx="10515600" cy="94866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3A80FC"/>
                </a:solidFill>
                <a:latin typeface="HSE Sans"/>
              </a:rPr>
              <a:t>Ждем вас на Факультете физики !!!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70342" y="1474823"/>
            <a:ext cx="29613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sym typeface="Helvetica Light"/>
              </a:rPr>
              <a:t>Адрес</a:t>
            </a:r>
            <a:r>
              <a:rPr lang="ru-RU" sz="2000" dirty="0">
                <a:solidFill>
                  <a:schemeClr val="tx2"/>
                </a:solidFill>
                <a:sym typeface="Helvetica Light"/>
              </a:rPr>
              <a:t>: г. Москва, ул. Старая </a:t>
            </a:r>
            <a:r>
              <a:rPr lang="ru-RU" sz="2000" dirty="0" err="1">
                <a:solidFill>
                  <a:schemeClr val="tx2"/>
                </a:solidFill>
                <a:sym typeface="Helvetica Light"/>
              </a:rPr>
              <a:t>Басманная</a:t>
            </a:r>
            <a:r>
              <a:rPr lang="en-US" sz="2000" dirty="0">
                <a:solidFill>
                  <a:schemeClr val="tx2"/>
                </a:solidFill>
                <a:sym typeface="Helvetica Light"/>
              </a:rPr>
              <a:t>,</a:t>
            </a:r>
            <a:r>
              <a:rPr lang="ru-RU" sz="2000" dirty="0">
                <a:solidFill>
                  <a:schemeClr val="tx2"/>
                </a:solidFill>
                <a:sym typeface="Helvetica Light"/>
              </a:rPr>
              <a:t> 21/4, стр. 5 </a:t>
            </a:r>
          </a:p>
          <a:p>
            <a:r>
              <a:rPr lang="ru-RU" sz="2000" b="1" dirty="0">
                <a:solidFill>
                  <a:schemeClr val="tx2"/>
                </a:solidFill>
                <a:sym typeface="Helvetica Light"/>
              </a:rPr>
              <a:t>Тел</a:t>
            </a:r>
            <a:r>
              <a:rPr lang="ru-RU" sz="2000" dirty="0">
                <a:solidFill>
                  <a:schemeClr val="tx2"/>
                </a:solidFill>
                <a:sym typeface="Helvetica Light"/>
              </a:rPr>
              <a:t>: +7(495)772-95-90, </a:t>
            </a:r>
            <a:endParaRPr lang="en-US" sz="2000" dirty="0">
              <a:solidFill>
                <a:schemeClr val="tx2"/>
              </a:solidFill>
              <a:sym typeface="Helvetica Light"/>
            </a:endParaRPr>
          </a:p>
          <a:p>
            <a:r>
              <a:rPr lang="ru-RU" sz="2000" dirty="0">
                <a:solidFill>
                  <a:schemeClr val="tx2"/>
                </a:solidFill>
                <a:sym typeface="Helvetica Light"/>
              </a:rPr>
              <a:t>доб. 15169 </a:t>
            </a:r>
          </a:p>
          <a:p>
            <a:r>
              <a:rPr lang="en-US" sz="2000" b="1" dirty="0">
                <a:solidFill>
                  <a:schemeClr val="tx2"/>
                </a:solidFill>
                <a:sym typeface="Helvetica Light"/>
              </a:rPr>
              <a:t>E-mail</a:t>
            </a:r>
            <a:r>
              <a:rPr lang="en-US" sz="2000" dirty="0">
                <a:solidFill>
                  <a:schemeClr val="tx2"/>
                </a:solidFill>
                <a:sym typeface="Helvetica Light"/>
              </a:rPr>
              <a:t>: </a:t>
            </a:r>
          </a:p>
          <a:p>
            <a:r>
              <a:rPr lang="en-US" sz="2000" dirty="0">
                <a:solidFill>
                  <a:schemeClr val="tx2"/>
                </a:solidFill>
                <a:sym typeface="Helvetica Light"/>
              </a:rPr>
              <a:t>facultyofphysics@hse.ru </a:t>
            </a:r>
          </a:p>
          <a:p>
            <a:r>
              <a:rPr lang="ru-RU" sz="2000" b="1" dirty="0">
                <a:solidFill>
                  <a:schemeClr val="tx2"/>
                </a:solidFill>
                <a:sym typeface="Helvetica Light"/>
              </a:rPr>
              <a:t>Сайт факультета физики: </a:t>
            </a:r>
            <a:r>
              <a:rPr lang="ru-RU" sz="2000" dirty="0">
                <a:solidFill>
                  <a:schemeClr val="tx2"/>
                </a:solidFill>
                <a:sym typeface="Helvetica Light"/>
              </a:rPr>
              <a:t>https://physics.hse.ru </a:t>
            </a:r>
          </a:p>
          <a:p>
            <a:r>
              <a:rPr lang="ru-RU" sz="2000" b="1" dirty="0">
                <a:solidFill>
                  <a:schemeClr val="tx2"/>
                </a:solidFill>
                <a:sym typeface="Helvetica Light"/>
              </a:rPr>
              <a:t>Приемная комиссия ВШЭ: </a:t>
            </a:r>
            <a:r>
              <a:rPr lang="ru-RU" sz="2000" dirty="0">
                <a:solidFill>
                  <a:schemeClr val="tx2"/>
                </a:solidFill>
                <a:sym typeface="Helvetica Light"/>
              </a:rPr>
              <a:t>https://ba.hse.ru </a:t>
            </a:r>
          </a:p>
          <a:p>
            <a:r>
              <a:rPr lang="en-US" sz="2000" b="1" dirty="0">
                <a:solidFill>
                  <a:schemeClr val="tx2"/>
                </a:solidFill>
                <a:sym typeface="Helvetica Light"/>
              </a:rPr>
              <a:t>VK: </a:t>
            </a:r>
            <a:r>
              <a:rPr lang="en-US" sz="2000" dirty="0">
                <a:solidFill>
                  <a:schemeClr val="tx2"/>
                </a:solidFill>
                <a:sym typeface="Helvetica Light"/>
              </a:rPr>
              <a:t>https://vk.com/ffhse</a:t>
            </a:r>
            <a:endParaRPr sz="2000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21972" y="5383177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schemeClr val="bg1"/>
                </a:solidFill>
                <a:latin typeface="HSE Sans"/>
              </a:rPr>
              <a:t>Иллюстрация</a:t>
            </a:r>
            <a:endParaRPr lang="ru-RU" sz="1400" b="0" i="0">
              <a:solidFill>
                <a:schemeClr val="bg1"/>
              </a:solidFill>
              <a:latin typeface="HSE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12" y="1952865"/>
            <a:ext cx="7238200" cy="3430312"/>
          </a:xfrm>
          <a:prstGeom prst="round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368" y="-939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/>
              <a:t>ФАКУЛЬТЕТ ФИЗИКИ в НИУ ВШЭ</a:t>
            </a:r>
            <a:endParaRPr lang="ru-RU" sz="3600" b="1" dirty="0">
              <a:solidFill>
                <a:srgbClr val="3A80FC"/>
              </a:solidFill>
              <a:latin typeface="HSE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310587"/>
              </p:ext>
            </p:extLst>
          </p:nvPr>
        </p:nvGraphicFramePr>
        <p:xfrm>
          <a:off x="406872" y="1196753"/>
          <a:ext cx="10207816" cy="2089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162">
                  <a:extLst>
                    <a:ext uri="{9D8B030D-6E8A-4147-A177-3AD203B41FA5}">
                      <a16:colId xmlns="" xmlns:a16="http://schemas.microsoft.com/office/drawing/2014/main" val="3989973091"/>
                    </a:ext>
                  </a:extLst>
                </a:gridCol>
                <a:gridCol w="3316747">
                  <a:extLst>
                    <a:ext uri="{9D8B030D-6E8A-4147-A177-3AD203B41FA5}">
                      <a16:colId xmlns="" xmlns:a16="http://schemas.microsoft.com/office/drawing/2014/main" val="744966818"/>
                    </a:ext>
                  </a:extLst>
                </a:gridCol>
                <a:gridCol w="2090948">
                  <a:extLst>
                    <a:ext uri="{9D8B030D-6E8A-4147-A177-3AD203B41FA5}">
                      <a16:colId xmlns="" xmlns:a16="http://schemas.microsoft.com/office/drawing/2014/main" val="1984632502"/>
                    </a:ext>
                  </a:extLst>
                </a:gridCol>
                <a:gridCol w="3012959">
                  <a:extLst>
                    <a:ext uri="{9D8B030D-6E8A-4147-A177-3AD203B41FA5}">
                      <a16:colId xmlns="" xmlns:a16="http://schemas.microsoft.com/office/drawing/2014/main" val="3036310188"/>
                    </a:ext>
                  </a:extLst>
                </a:gridCol>
              </a:tblGrid>
              <a:tr h="208930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5980" marR="65980" marT="32990" marB="329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Декан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факультета </a:t>
                      </a:r>
                    </a:p>
                    <a:p>
                      <a:pPr algn="l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физики: 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HSE Sans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М.Р. </a:t>
                      </a:r>
                      <a:r>
                        <a:rPr lang="ru-RU" sz="1600" b="1" dirty="0" err="1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Трунин</a:t>
                      </a:r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, </a:t>
                      </a:r>
                      <a:endParaRPr lang="en-US" sz="1600" b="1" dirty="0">
                        <a:solidFill>
                          <a:srgbClr val="102D69"/>
                        </a:solidFill>
                        <a:latin typeface="HSE Sans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д.ф.-м.н., </a:t>
                      </a:r>
                    </a:p>
                    <a:p>
                      <a:pPr algn="l"/>
                      <a:r>
                        <a:rPr lang="ru-RU" sz="1600" b="1" dirty="0" err="1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г.н.с</a:t>
                      </a:r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. ИФТТ РАН </a:t>
                      </a:r>
                    </a:p>
                  </a:txBody>
                  <a:tcPr marL="65980" marR="65980" marT="32990" marB="329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102D69"/>
                        </a:solidFill>
                        <a:latin typeface="HSE Sans"/>
                        <a:ea typeface="+mn-ea"/>
                        <a:cs typeface="+mn-cs"/>
                      </a:endParaRPr>
                    </a:p>
                  </a:txBody>
                  <a:tcPr marL="65980" marR="65980" marT="32990" marB="329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Академический руководитель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программы: 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HSE Sans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l"/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А.Ю. </a:t>
                      </a:r>
                      <a:r>
                        <a:rPr lang="ru-RU" sz="1600" b="1" dirty="0" err="1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Кунцевич</a:t>
                      </a:r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, 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д.ф.-м.н., </a:t>
                      </a:r>
                    </a:p>
                    <a:p>
                      <a:pPr algn="l"/>
                      <a:r>
                        <a:rPr lang="ru-RU" sz="1600" b="1" dirty="0" err="1" smtClean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в.н.с</a:t>
                      </a:r>
                      <a:r>
                        <a:rPr lang="ru-RU" sz="1600" b="1" dirty="0">
                          <a:solidFill>
                            <a:srgbClr val="102D69"/>
                          </a:solidFill>
                          <a:latin typeface="HSE Sans"/>
                          <a:ea typeface="+mn-ea"/>
                          <a:cs typeface="+mn-cs"/>
                          <a:sym typeface="Helvetica Light"/>
                        </a:rPr>
                        <a:t>. ФИАН</a:t>
                      </a:r>
                    </a:p>
                    <a:p>
                      <a:endParaRPr lang="ru-RU" sz="1800" b="1" dirty="0">
                        <a:solidFill>
                          <a:srgbClr val="102D69"/>
                        </a:solidFill>
                        <a:latin typeface="HSE Sans"/>
                        <a:ea typeface="+mn-ea"/>
                        <a:cs typeface="+mn-cs"/>
                      </a:endParaRPr>
                    </a:p>
                  </a:txBody>
                  <a:tcPr marL="65980" marR="65980" marT="32990" marB="329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9308101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96848" y="1385119"/>
            <a:ext cx="1334051" cy="1612411"/>
          </a:xfrm>
          <a:prstGeom prst="ellipse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368" y="3286059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2D69"/>
                </a:solidFill>
              </a:rPr>
              <a:t>Создан в октябре 2016 г. под эгидой Отделения Физических Наук РАН с целью подготовки специалистов-исследователей по физике. </a:t>
            </a:r>
            <a:endParaRPr lang="ru-RU" dirty="0" smtClean="0">
              <a:solidFill>
                <a:srgbClr val="102D69"/>
              </a:solidFill>
            </a:endParaRPr>
          </a:p>
          <a:p>
            <a:r>
              <a:rPr lang="ru-RU" dirty="0" smtClean="0">
                <a:solidFill>
                  <a:srgbClr val="102D69"/>
                </a:solidFill>
              </a:rPr>
              <a:t>Первый </a:t>
            </a:r>
            <a:r>
              <a:rPr lang="ru-RU" dirty="0">
                <a:solidFill>
                  <a:srgbClr val="102D69"/>
                </a:solidFill>
              </a:rPr>
              <a:t>набор в </a:t>
            </a:r>
            <a:r>
              <a:rPr lang="ru-RU" dirty="0" err="1">
                <a:solidFill>
                  <a:srgbClr val="102D69"/>
                </a:solidFill>
              </a:rPr>
              <a:t>бакалавриат</a:t>
            </a:r>
            <a:r>
              <a:rPr lang="ru-RU" dirty="0">
                <a:solidFill>
                  <a:srgbClr val="102D69"/>
                </a:solidFill>
              </a:rPr>
              <a:t> и магистратуру ФФ состоялся в августе 2017г.</a:t>
            </a:r>
            <a:endParaRPr lang="en-US" dirty="0">
              <a:solidFill>
                <a:srgbClr val="102D6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1781" y="33456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hangingPunct="1">
              <a:defRPr/>
            </a:pPr>
            <a:r>
              <a:rPr lang="ru-RU" b="1" dirty="0"/>
              <a:t>Цель:  </a:t>
            </a:r>
            <a:r>
              <a:rPr lang="ru-RU" dirty="0">
                <a:solidFill>
                  <a:srgbClr val="102D69"/>
                </a:solidFill>
              </a:rPr>
              <a:t>подготовка физиков-исследователей высшей квалификации.</a:t>
            </a:r>
          </a:p>
          <a:p>
            <a:pPr lvl="0" hangingPunct="1">
              <a:defRPr/>
            </a:pPr>
            <a:r>
              <a:rPr lang="ru-RU" dirty="0">
                <a:solidFill>
                  <a:srgbClr val="102D69"/>
                </a:solidFill>
              </a:rPr>
              <a:t/>
            </a:r>
            <a:br>
              <a:rPr lang="ru-RU" dirty="0">
                <a:solidFill>
                  <a:srgbClr val="102D69"/>
                </a:solidFill>
              </a:rPr>
            </a:br>
            <a:r>
              <a:rPr lang="ru-RU" dirty="0">
                <a:solidFill>
                  <a:srgbClr val="102D69"/>
                </a:solidFill>
              </a:rPr>
              <a:t>Программа дает студентам знания и умения, позволяющие им самостоятельно разбираться в современной физике и технологиях, что является залогом успешного начала академической карьеры или работы в </a:t>
            </a:r>
            <a:r>
              <a:rPr lang="ru-RU" dirty="0" err="1">
                <a:solidFill>
                  <a:srgbClr val="102D69"/>
                </a:solidFill>
              </a:rPr>
              <a:t>high-tech</a:t>
            </a:r>
            <a:r>
              <a:rPr lang="ru-RU" dirty="0">
                <a:solidFill>
                  <a:srgbClr val="102D69"/>
                </a:solidFill>
              </a:rPr>
              <a:t> индустрии.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385119"/>
            <a:ext cx="1224136" cy="14979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352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654" y="365125"/>
            <a:ext cx="10515600" cy="759619"/>
          </a:xfrm>
        </p:spPr>
        <p:txBody>
          <a:bodyPr>
            <a:normAutofit/>
          </a:bodyPr>
          <a:lstStyle/>
          <a:p>
            <a:r>
              <a:rPr lang="ru-RU" sz="3600" dirty="0"/>
              <a:t>Образовательная программа «Физика</a:t>
            </a:r>
            <a:r>
              <a:rPr lang="ru-RU" sz="3600" dirty="0" smtClean="0"/>
              <a:t>»</a:t>
            </a:r>
            <a:r>
              <a:rPr lang="en-US" sz="3600" dirty="0" smtClean="0"/>
              <a:t> 2025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167" y="4362656"/>
            <a:ext cx="11400457" cy="2038615"/>
          </a:xfrm>
        </p:spPr>
        <p:txBody>
          <a:bodyPr>
            <a:normAutofit/>
          </a:bodyPr>
          <a:lstStyle/>
          <a:p>
            <a:r>
              <a:rPr lang="ru-RU" sz="1600" dirty="0"/>
              <a:t>По этим принципам обучение в </a:t>
            </a:r>
            <a:r>
              <a:rPr lang="ru-RU" sz="1600" dirty="0" err="1" smtClean="0"/>
              <a:t>бакалавриате</a:t>
            </a:r>
            <a:r>
              <a:rPr lang="ru-RU" sz="1600" dirty="0" smtClean="0"/>
              <a:t> и </a:t>
            </a:r>
            <a:r>
              <a:rPr lang="ru-RU" sz="1600" dirty="0"/>
              <a:t>магистратуре </a:t>
            </a:r>
            <a:r>
              <a:rPr lang="ru-RU" sz="1600" dirty="0" smtClean="0"/>
              <a:t>ведется </a:t>
            </a:r>
            <a:r>
              <a:rPr lang="ru-RU" sz="1600" dirty="0"/>
              <a:t>на двух площадках. Общее фундаментальное образование, включающее лекции, семинары и учебные лабораторные работы, студенты получают в кампусе на </a:t>
            </a:r>
            <a:r>
              <a:rPr lang="ru-RU" sz="1600" dirty="0" smtClean="0"/>
              <a:t>7 и 8 этажах корпуса Б на Старой </a:t>
            </a:r>
            <a:r>
              <a:rPr lang="ru-RU" sz="1600" dirty="0" err="1" smtClean="0"/>
              <a:t>Басманной</a:t>
            </a:r>
            <a:r>
              <a:rPr lang="ru-RU" sz="1600" dirty="0" smtClean="0"/>
              <a:t>, 21/4. </a:t>
            </a:r>
            <a:endParaRPr lang="ru-RU" sz="1600" dirty="0"/>
          </a:p>
          <a:p>
            <a:r>
              <a:rPr lang="ru-RU" sz="1600" dirty="0"/>
              <a:t>А специальное образование и научно-исследовательская работа студентов проходят на 7 базовых кафедрах факультета в ведущих </a:t>
            </a:r>
            <a:r>
              <a:rPr lang="ru-RU" sz="1600" dirty="0" smtClean="0"/>
              <a:t>институтах Отделения физических наук РАН</a:t>
            </a:r>
            <a:r>
              <a:rPr lang="ru-RU" sz="1600" dirty="0"/>
              <a:t>. Это позволяет студентам сразу погрузиться в научную среду, характеризующуюся «критической массой» физиков, способных ставить, обсуждать и решать актуальные задачи науки и </a:t>
            </a:r>
            <a:r>
              <a:rPr lang="ru-RU" sz="1600" dirty="0" smtClean="0"/>
              <a:t>техники.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6B4C78-CCA0-4FEC-B970-B23F0B76521C}"/>
              </a:ext>
            </a:extLst>
          </p:cNvPr>
          <p:cNvSpPr txBox="1"/>
          <p:nvPr/>
        </p:nvSpPr>
        <p:spPr>
          <a:xfrm>
            <a:off x="529388" y="1354826"/>
            <a:ext cx="350190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chemeClr val="tx1"/>
                </a:solidFill>
                <a:ea typeface="Times New Roman" panose="02020603050405020304" pitchFamily="18" charset="0"/>
                <a:hlinkClick r:id="rId2"/>
              </a:rPr>
              <a:t>Бакалаврская программа «Физика»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– 50 бюджетных мест,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30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платных мест,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 платное место для иностранцев.</a:t>
            </a:r>
            <a:endParaRPr lang="en-US" sz="1400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87D42E-C4F0-4AB6-A5E1-26AC3C7CF3BD}"/>
              </a:ext>
            </a:extLst>
          </p:cNvPr>
          <p:cNvSpPr txBox="1"/>
          <p:nvPr/>
        </p:nvSpPr>
        <p:spPr>
          <a:xfrm>
            <a:off x="4367808" y="1354826"/>
            <a:ext cx="357207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400" u="sng">
                <a:solidFill>
                  <a:srgbClr val="007AC5"/>
                </a:solidFill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  <a:hlinkClick r:id="rId3"/>
              </a:rPr>
              <a:t>Магистерская программа «Физика»</a:t>
            </a:r>
            <a:r>
              <a:rPr lang="ru-RU" dirty="0"/>
              <a:t> 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– 20 бюджетных мест, 20 платных мест, 1 платное место для иностранцев.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CF5D515-87DC-4959-BC80-BD612C4E3A16}"/>
              </a:ext>
            </a:extLst>
          </p:cNvPr>
          <p:cNvSpPr txBox="1"/>
          <p:nvPr/>
        </p:nvSpPr>
        <p:spPr>
          <a:xfrm>
            <a:off x="8328249" y="1354825"/>
            <a:ext cx="3384376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400" u="sng">
                <a:solidFill>
                  <a:srgbClr val="007AC5"/>
                </a:solidFill>
                <a:ea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dirty="0">
                <a:solidFill>
                  <a:srgbClr val="0563C1"/>
                </a:solidFill>
              </a:rPr>
              <a:t>Аспирантская школа по физике НИУ ВШЭ </a:t>
            </a:r>
            <a:r>
              <a:rPr lang="ru-RU" u="none" dirty="0">
                <a:solidFill>
                  <a:schemeClr val="tx2">
                    <a:lumMod val="75000"/>
                  </a:schemeClr>
                </a:solidFill>
              </a:rPr>
              <a:t>– 10 бюджетных мест, </a:t>
            </a:r>
            <a:r>
              <a:rPr lang="ru-RU" u="none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u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non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none" dirty="0">
                <a:solidFill>
                  <a:schemeClr val="tx2">
                    <a:lumMod val="75000"/>
                  </a:schemeClr>
                </a:solidFill>
              </a:rPr>
              <a:t>платных мест </a:t>
            </a:r>
            <a:endParaRPr lang="en-US" u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F5186F-AE4B-4289-8FE1-A1192E28C552}"/>
              </a:ext>
            </a:extLst>
          </p:cNvPr>
          <p:cNvSpPr txBox="1"/>
          <p:nvPr/>
        </p:nvSpPr>
        <p:spPr>
          <a:xfrm>
            <a:off x="462306" y="2227773"/>
            <a:ext cx="11252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ОП «Физика» реализуется в сетевой форме и строится на системе обучения П.Л.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Капицы</a:t>
            </a:r>
            <a:endParaRPr lang="en-US" b="1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806706B-054A-4E6A-975A-2D5315E247AB}"/>
              </a:ext>
            </a:extLst>
          </p:cNvPr>
          <p:cNvSpPr txBox="1"/>
          <p:nvPr/>
        </p:nvSpPr>
        <p:spPr>
          <a:xfrm>
            <a:off x="346412" y="3301107"/>
            <a:ext cx="439248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rPr>
              <a:t>привлечение к преподаванию активно работающих в науке специалистов-физиков мирового уровня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9A237E-D85A-417E-B700-8E98E22120C3}"/>
              </a:ext>
            </a:extLst>
          </p:cNvPr>
          <p:cNvSpPr txBox="1"/>
          <p:nvPr/>
        </p:nvSpPr>
        <p:spPr>
          <a:xfrm>
            <a:off x="5570110" y="3301107"/>
            <a:ext cx="61425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</a:defRPr>
            </a:lvl1pPr>
          </a:lstStyle>
          <a:p>
            <a:pPr algn="ctr"/>
            <a:r>
              <a:rPr lang="ru-RU" dirty="0"/>
              <a:t>фундаментальная подготовка студентов с первого курса бакалавриата и дальнейшее прямое включение в реальные научные исследования базовых организаций ФФ</a:t>
            </a:r>
            <a:endParaRPr lang="en-US" dirty="0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0E9E9469-D635-4EBF-B128-57641EAC9F3D}"/>
              </a:ext>
            </a:extLst>
          </p:cNvPr>
          <p:cNvCxnSpPr/>
          <p:nvPr/>
        </p:nvCxnSpPr>
        <p:spPr>
          <a:xfrm flipH="1">
            <a:off x="3847226" y="2652837"/>
            <a:ext cx="368135" cy="326765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5B981B31-DC6B-461C-9E53-6FED6B4D78BA}"/>
              </a:ext>
            </a:extLst>
          </p:cNvPr>
          <p:cNvCxnSpPr>
            <a:cxnSpLocks/>
          </p:cNvCxnSpPr>
          <p:nvPr/>
        </p:nvCxnSpPr>
        <p:spPr>
          <a:xfrm>
            <a:off x="7939884" y="2652837"/>
            <a:ext cx="349874" cy="417718"/>
          </a:xfrm>
          <a:prstGeom prst="straightConnector1">
            <a:avLst/>
          </a:prstGeom>
          <a:ln w="635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07368" y="116633"/>
            <a:ext cx="10946432" cy="8640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Структурные подразделения факультета</a:t>
            </a:r>
            <a:endParaRPr lang="ru-RU" sz="4000" b="1" dirty="0">
              <a:solidFill>
                <a:srgbClr val="3A80FC"/>
              </a:solidFill>
              <a:latin typeface="HSE San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0004" y="951114"/>
            <a:ext cx="1044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+mj-lt"/>
                <a:ea typeface="+mj-ea"/>
                <a:cs typeface="+mj-cs"/>
              </a:rPr>
              <a:t>7 базовых кафедр ФФ при институтах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ОФН РАН </a:t>
            </a:r>
            <a:r>
              <a:rPr lang="ru-RU" sz="2000" b="1" dirty="0">
                <a:latin typeface="+mj-lt"/>
                <a:ea typeface="+mj-ea"/>
                <a:cs typeface="+mj-cs"/>
              </a:rPr>
              <a:t>– партнерах НИУ ВШЭ: 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66460D7-2EE9-4FEE-9DB5-7744C690D110}"/>
              </a:ext>
            </a:extLst>
          </p:cNvPr>
          <p:cNvSpPr txBox="1"/>
          <p:nvPr/>
        </p:nvSpPr>
        <p:spPr>
          <a:xfrm>
            <a:off x="573318" y="1657559"/>
            <a:ext cx="3362441" cy="9541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«Физика конденсированных сред»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 институте физики твердого тела им. </a:t>
            </a:r>
            <a:r>
              <a:rPr lang="ru-RU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Ю.А.Осипьяна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зав. кафедрой 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чл.-корр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. РАН</a:t>
            </a:r>
            <a:r>
              <a:rPr lang="ru-RU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А.А. Левченко - директор ИФТТ РАН; 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EA4C77-5EFC-47B1-8E69-DC4D88FD45ED}"/>
              </a:ext>
            </a:extLst>
          </p:cNvPr>
          <p:cNvSpPr txBox="1"/>
          <p:nvPr/>
        </p:nvSpPr>
        <p:spPr>
          <a:xfrm>
            <a:off x="4234649" y="1657558"/>
            <a:ext cx="3420409" cy="9541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«Физика низких температур»</a:t>
            </a:r>
            <a:r>
              <a:rPr lang="ru-RU" sz="1400" dirty="0"/>
              <a:t> при институте физических проблем им. П.Л. </a:t>
            </a:r>
            <a:r>
              <a:rPr lang="ru-RU" sz="1400" dirty="0" err="1"/>
              <a:t>Капицы</a:t>
            </a:r>
            <a:r>
              <a:rPr lang="ru-RU" sz="1400" dirty="0"/>
              <a:t>; зав. кафедрой чл.-корр. РАН А.И. Смирнов – </a:t>
            </a:r>
            <a:r>
              <a:rPr lang="ru-RU" sz="1400" dirty="0" err="1"/>
              <a:t>г.н.с</a:t>
            </a:r>
            <a:r>
              <a:rPr lang="ru-RU" sz="1400" dirty="0"/>
              <a:t>. ИФП РАН; 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1AFF8A-0F68-49DA-B9FB-C83005C4BBD8}"/>
              </a:ext>
            </a:extLst>
          </p:cNvPr>
          <p:cNvSpPr txBox="1"/>
          <p:nvPr/>
        </p:nvSpPr>
        <p:spPr>
          <a:xfrm>
            <a:off x="8045115" y="1657559"/>
            <a:ext cx="3529071" cy="95410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«Теоретическая физика»</a:t>
            </a:r>
            <a:r>
              <a:rPr lang="ru-RU" sz="1400" dirty="0"/>
              <a:t> при институте теоретической физики им. Л.Д. Ландау; зав. кафедрой проф. И.В. Колоколов – директор ИТФ РАН; 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2571D23-38FC-4E6F-AFBF-1FBD5DD6F6F9}"/>
              </a:ext>
            </a:extLst>
          </p:cNvPr>
          <p:cNvSpPr txBox="1"/>
          <p:nvPr/>
        </p:nvSpPr>
        <p:spPr>
          <a:xfrm>
            <a:off x="385622" y="2924944"/>
            <a:ext cx="2496751" cy="1169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«Физика космоса»</a:t>
            </a:r>
            <a:r>
              <a:rPr lang="ru-RU" sz="1400" dirty="0"/>
              <a:t> при институте космических исследований; зав. кафедрой чл.-корр. РАН А.А. </a:t>
            </a:r>
            <a:r>
              <a:rPr lang="ru-RU" sz="1400" dirty="0" err="1"/>
              <a:t>Петрукович</a:t>
            </a:r>
            <a:r>
              <a:rPr lang="ru-RU" sz="1400" dirty="0"/>
              <a:t> – директор ИКИ РАН;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D793771-8531-4884-82E2-FE8370A6E379}"/>
              </a:ext>
            </a:extLst>
          </p:cNvPr>
          <p:cNvSpPr txBox="1"/>
          <p:nvPr/>
        </p:nvSpPr>
        <p:spPr>
          <a:xfrm>
            <a:off x="3143672" y="2924944"/>
            <a:ext cx="2466474" cy="1169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«Квантовая оптика и </a:t>
            </a:r>
            <a:r>
              <a:rPr lang="ru-RU" sz="1400" b="1" dirty="0" err="1"/>
              <a:t>нанофотоника</a:t>
            </a:r>
            <a:r>
              <a:rPr lang="ru-RU" sz="1400" b="1" dirty="0"/>
              <a:t>»</a:t>
            </a:r>
            <a:r>
              <a:rPr lang="ru-RU" sz="1400" dirty="0"/>
              <a:t> при институте спектроскопии; зав. кафедрой проф. В.Н. Задков – директор ИСАН; 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688DF71-4D09-4162-8101-AADDFF126CB8}"/>
              </a:ext>
            </a:extLst>
          </p:cNvPr>
          <p:cNvSpPr txBox="1"/>
          <p:nvPr/>
        </p:nvSpPr>
        <p:spPr>
          <a:xfrm>
            <a:off x="5928825" y="2924944"/>
            <a:ext cx="2543439" cy="1169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«Квантовые технологии» </a:t>
            </a:r>
            <a:r>
              <a:rPr lang="ru-RU" sz="1400" dirty="0"/>
              <a:t>при институте общей физики им. А.М. Прохорова; зав. кафедрой проф. К.Н. Ельцов – зав. отделом ИОФ РАН;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7F75B0F-EBB3-4F49-AC1E-E310EEEB6637}"/>
              </a:ext>
            </a:extLst>
          </p:cNvPr>
          <p:cNvSpPr txBox="1"/>
          <p:nvPr/>
        </p:nvSpPr>
        <p:spPr>
          <a:xfrm>
            <a:off x="8652873" y="2924944"/>
            <a:ext cx="3234955" cy="116955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1" dirty="0"/>
              <a:t>«Наноэлектроника и фотоника» </a:t>
            </a:r>
            <a:r>
              <a:rPr lang="ru-RU" sz="1400" dirty="0"/>
              <a:t>при Институте радиотехники и электроники РАН им. В.А. Котельникова</a:t>
            </a:r>
            <a:endParaRPr lang="en-US" sz="1400" dirty="0"/>
          </a:p>
          <a:p>
            <a:r>
              <a:rPr lang="ru-RU" sz="1400" dirty="0"/>
              <a:t>зав. кафедрой проф. С.В. Зайцев-Зотов – </a:t>
            </a:r>
            <a:r>
              <a:rPr lang="ru-RU" sz="1400" dirty="0" smtClean="0"/>
              <a:t>зав. лабораторией </a:t>
            </a:r>
            <a:r>
              <a:rPr lang="ru-RU" sz="1400" dirty="0"/>
              <a:t>ИРЭ РАН.</a:t>
            </a:r>
            <a:endParaRPr lang="en-US" sz="1400" dirty="0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60004" y="4325303"/>
            <a:ext cx="10441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Специализации </a:t>
            </a:r>
            <a:r>
              <a:rPr lang="ru-RU" sz="2000" b="1" dirty="0" smtClean="0"/>
              <a:t>образовательной программы </a:t>
            </a:r>
            <a:r>
              <a:rPr lang="ru-RU" sz="2000" b="1" dirty="0"/>
              <a:t>«Физика</a:t>
            </a:r>
            <a:r>
              <a:rPr lang="ru-RU" sz="2000" b="1" dirty="0" smtClean="0"/>
              <a:t>»:</a:t>
            </a:r>
            <a:endParaRPr lang="en-US" sz="2000" b="1" dirty="0"/>
          </a:p>
          <a:p>
            <a:pPr algn="ctr"/>
            <a:endParaRPr lang="en-US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9F51ACE-ECF4-4C50-BBC3-7F9A01271A67}"/>
              </a:ext>
            </a:extLst>
          </p:cNvPr>
          <p:cNvSpPr txBox="1"/>
          <p:nvPr/>
        </p:nvSpPr>
        <p:spPr>
          <a:xfrm>
            <a:off x="1720548" y="5033189"/>
            <a:ext cx="2846247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«Преподавание современной физики» </a:t>
            </a:r>
            <a:r>
              <a:rPr lang="ru-RU" dirty="0"/>
              <a:t>в бакалавриате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FC69FB2-EC28-4D3F-AE04-001A3565784A}"/>
              </a:ext>
            </a:extLst>
          </p:cNvPr>
          <p:cNvSpPr txBox="1"/>
          <p:nvPr/>
        </p:nvSpPr>
        <p:spPr>
          <a:xfrm>
            <a:off x="6701160" y="5033189"/>
            <a:ext cx="2687909" cy="5232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1" dirty="0"/>
              <a:t>«Водородная энергетика» </a:t>
            </a:r>
            <a:r>
              <a:rPr lang="ru-RU" dirty="0"/>
              <a:t>в магистратуре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7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654" y="365125"/>
            <a:ext cx="10708906" cy="759619"/>
          </a:xfrm>
        </p:spPr>
        <p:txBody>
          <a:bodyPr>
            <a:normAutofit fontScale="90000"/>
          </a:bodyPr>
          <a:lstStyle/>
          <a:p>
            <a:r>
              <a:rPr lang="ru-RU" dirty="0"/>
              <a:t>Кадровый состав, студенты и аспиранты ФФ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8EDC5B-C843-43A8-9A98-19E234306D7D}"/>
              </a:ext>
            </a:extLst>
          </p:cNvPr>
          <p:cNvSpPr txBox="1"/>
          <p:nvPr/>
        </p:nvSpPr>
        <p:spPr>
          <a:xfrm>
            <a:off x="567535" y="1340768"/>
            <a:ext cx="10302949" cy="27515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Профессорско-преподавательский состав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ФФ на 10.01.2025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полную ставку профессора по основному месту работы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(НИУ ВШЭ) занимает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декан ФФ.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140 преподавателей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устроены в НИУ ВШЭ совместителями: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профессоров,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доцента,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старших преподавателей,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преподавателей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ассистентов. 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совместителей ФФ 119 (85%) – научные сотрудники семи базовых институтов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из них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человек читают там специальные дисциплины студентам ФФ. 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Потоковые занятия в кампусе ФФ на Старой Басманной ведут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преподавателей из внешних к ФФ научно-образовательных организаций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из базовых институтов РАН.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4F5665B-2329-4AA6-B1E4-2FE996266CAF}"/>
              </a:ext>
            </a:extLst>
          </p:cNvPr>
          <p:cNvSpPr txBox="1"/>
          <p:nvPr/>
        </p:nvSpPr>
        <p:spPr>
          <a:xfrm>
            <a:off x="695399" y="4837665"/>
            <a:ext cx="101750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2025 г. на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факультете физики НИУ ВШЭ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обучаются 177 студентов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</a:p>
          <a:p>
            <a:pPr algn="ctr"/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четырех курсах бакалавриата, 40 </a:t>
            </a:r>
            <a:r>
              <a:rPr lang="ru-RU" sz="2100" b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магистрантов и 33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аспиранта</a:t>
            </a:r>
            <a:endParaRPr lang="en-US" sz="2100" b="1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7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64458"/>
            <a:ext cx="10492882" cy="61560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обучения в НИУ ВШЭ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559196"/>
              </p:ext>
            </p:extLst>
          </p:nvPr>
        </p:nvGraphicFramePr>
        <p:xfrm>
          <a:off x="623392" y="1052736"/>
          <a:ext cx="1087320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8260">
                  <a:extLst>
                    <a:ext uri="{9D8B030D-6E8A-4147-A177-3AD203B41FA5}">
                      <a16:colId xmlns="" xmlns:a16="http://schemas.microsoft.com/office/drawing/2014/main" val="1956251649"/>
                    </a:ext>
                  </a:extLst>
                </a:gridCol>
                <a:gridCol w="5464948">
                  <a:extLst>
                    <a:ext uri="{9D8B030D-6E8A-4147-A177-3AD203B41FA5}">
                      <a16:colId xmlns="" xmlns:a16="http://schemas.microsoft.com/office/drawing/2014/main" val="3363886348"/>
                    </a:ext>
                  </a:extLst>
                </a:gridCol>
              </a:tblGrid>
              <a:tr h="3672408">
                <a:tc>
                  <a:txBody>
                    <a:bodyPr/>
                    <a:lstStyle/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Модульная система 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год разбит на 4 модуля по 8-10 недель, каждый модуль заканчивается экзаменационной сессией. </a:t>
                      </a:r>
                    </a:p>
                    <a:p>
                      <a:pPr algn="l"/>
                      <a:endParaRPr lang="ru-RU" sz="2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офисы 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Студенты обращаются к сотрудникам учебного со всеми возникающими в ходе обучения организационными вопросами </a:t>
                      </a:r>
                    </a:p>
                    <a:p>
                      <a:pPr algn="l"/>
                      <a:endParaRPr lang="ru-RU" sz="20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Накопительная система оценивания</a:t>
                      </a:r>
                    </a:p>
                    <a:p>
                      <a:pPr algn="l"/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Итоговая оценка по дисциплине учитывает не только ответ на экзамене, но оценки за промежуточные контрольные мероприятия</a:t>
                      </a:r>
                      <a:endParaRPr lang="ru-RU" sz="20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Общежитие</a:t>
                      </a:r>
                    </a:p>
                    <a:p>
                      <a:pPr algn="l"/>
                      <a:r>
                        <a:rPr lang="ru-RU" sz="2000" b="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Предоставляется всем студентам, обучающимся на бюджетных местах и не имеющих постоянной регистрации в Москве и ближайшем Подмосковье</a:t>
                      </a:r>
                    </a:p>
                    <a:p>
                      <a:pPr algn="l"/>
                      <a:endParaRPr lang="ru-RU" sz="20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Военная кафедра 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0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 на кафедру происходит в конце первого курса. Срок обучения для солдат – 1,5 года, для сержантов – 2 года, для офицеров – 3 года </a:t>
                      </a:r>
                    </a:p>
                    <a:p>
                      <a:pPr algn="l"/>
                      <a:endParaRPr lang="ru-RU" sz="20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Рейтинги </a:t>
                      </a:r>
                      <a:endParaRPr lang="ru-RU" sz="20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Академические результаты студентов сводятся в общие рейтинги по всему потоку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126938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1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ОБРАЗОВАТЕЛЬНАЯ ПРОГРАММА «ФИЗИКА»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 err="1" smtClean="0"/>
              <a:t>бакалавриате</a:t>
            </a:r>
            <a:r>
              <a:rPr lang="ru-RU" sz="3200" dirty="0" smtClean="0"/>
              <a:t> НИУ </a:t>
            </a:r>
            <a:r>
              <a:rPr lang="ru-RU" sz="3200" dirty="0"/>
              <a:t>ВШЭ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21377"/>
              </p:ext>
            </p:extLst>
          </p:nvPr>
        </p:nvGraphicFramePr>
        <p:xfrm>
          <a:off x="479376" y="1700808"/>
          <a:ext cx="10515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956251649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3363886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Общий цикл дисциплин 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Экономика, право, БЖД – 0.5 года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 – </a:t>
                      </a:r>
                      <a:r>
                        <a:rPr lang="ru-RU" sz="1800" b="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года</a:t>
                      </a:r>
                      <a:endParaRPr lang="ru-RU" sz="1800" b="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Английский язык – 2 года +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Майнор</a:t>
                      </a:r>
                      <a:r>
                        <a:rPr lang="ru-RU" sz="1800" b="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-  2 года</a:t>
                      </a:r>
                    </a:p>
                    <a:p>
                      <a:endParaRPr lang="ru-RU" sz="1800" b="1" dirty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Профессиональный цикл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Общая физика – 3 года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Высшая математика – </a:t>
                      </a:r>
                      <a:r>
                        <a:rPr lang="ru-RU" sz="1800" b="0" baseline="0" dirty="0" smtClean="0">
                          <a:solidFill>
                            <a:schemeClr val="tx2"/>
                          </a:solidFill>
                        </a:rPr>
                        <a:t>2 </a:t>
                      </a: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года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Теоретическая физика – 3,5 года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Вычислительная физика – </a:t>
                      </a:r>
                      <a:r>
                        <a:rPr lang="ru-RU" sz="1800" b="0" baseline="0" dirty="0" smtClean="0">
                          <a:solidFill>
                            <a:schemeClr val="tx2"/>
                          </a:solidFill>
                        </a:rPr>
                        <a:t>2,5 </a:t>
                      </a: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года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Базовые занятия с 3 курса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Цикл специальных дисциплин на</a:t>
                      </a:r>
                    </a:p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базовых кафедрах на 3 и 4 курсах 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6 учебных дисциплин на каждом курсе 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sz="320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Научно-исследовательская работа 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Выполняется на базовой кафедре в Институте РАН под руководством научного сотрудника Института 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=</a:t>
                      </a:r>
                    </a:p>
                    <a:p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Защита дипломной работы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2"/>
                          </a:solidFill>
                        </a:rPr>
                        <a:t>Степень «бакалавр-физик»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1126938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6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116633"/>
            <a:ext cx="1044116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ПРЕИМУЩЕСТВА ОБУЧЕНИЯ НА ФАКУЛЬТЕТЕ ФИЗИКИ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196752"/>
            <a:ext cx="10515600" cy="44644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Выстроена </a:t>
            </a:r>
            <a:r>
              <a:rPr lang="ru-RU" sz="1800" dirty="0" smtClean="0"/>
              <a:t>лучшая </a:t>
            </a:r>
            <a:r>
              <a:rPr lang="ru-RU" sz="1800" dirty="0"/>
              <a:t>в стране </a:t>
            </a:r>
            <a:r>
              <a:rPr lang="ru-RU" sz="1800" dirty="0" smtClean="0"/>
              <a:t>университетская программа </a:t>
            </a:r>
            <a:r>
              <a:rPr lang="ru-RU" sz="1800" dirty="0"/>
              <a:t>«Физика», </a:t>
            </a:r>
            <a:r>
              <a:rPr lang="ru-RU" sz="1800" dirty="0" smtClean="0"/>
              <a:t>основанная </a:t>
            </a:r>
            <a:r>
              <a:rPr lang="ru-RU" sz="1800" dirty="0"/>
              <a:t>на принципах образовательной системы П.Л. </a:t>
            </a:r>
            <a:r>
              <a:rPr lang="ru-RU" sz="1800" dirty="0" err="1" smtClean="0"/>
              <a:t>Капицы</a:t>
            </a:r>
            <a:r>
              <a:rPr lang="ru-RU" sz="1800" dirty="0" smtClean="0"/>
              <a:t> (</a:t>
            </a:r>
            <a:r>
              <a:rPr lang="ru-RU" sz="1800" dirty="0"/>
              <a:t>ответственное </a:t>
            </a:r>
            <a:r>
              <a:rPr lang="ru-RU" sz="1800" dirty="0" smtClean="0"/>
              <a:t>утверждение)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Обучаясь </a:t>
            </a:r>
            <a:r>
              <a:rPr lang="ru-RU" sz="1800" dirty="0" smtClean="0"/>
              <a:t>у  </a:t>
            </a:r>
            <a:r>
              <a:rPr lang="ru-RU" sz="1800" dirty="0"/>
              <a:t>ведущих ученых и находясь на переднем крае исследований Природы, студенты ФФ получают разносторонние знания и умения, позволяющие выстроить им успешную карьеру и быть востребованными в любой области современной </a:t>
            </a:r>
            <a:r>
              <a:rPr lang="ru-RU" sz="1800" dirty="0" smtClean="0"/>
              <a:t>жизни 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Сильнейший </a:t>
            </a:r>
            <a:r>
              <a:rPr lang="ru-RU" sz="1800" dirty="0">
                <a:solidFill>
                  <a:schemeClr val="tx1"/>
                </a:solidFill>
              </a:rPr>
              <a:t>преподавательский состав </a:t>
            </a:r>
            <a:r>
              <a:rPr lang="ru-RU" sz="1800" dirty="0"/>
              <a:t>(практически все преподаватели – </a:t>
            </a:r>
            <a:r>
              <a:rPr lang="ru-RU" sz="1800" dirty="0" smtClean="0"/>
              <a:t>действующие </a:t>
            </a:r>
            <a:r>
              <a:rPr lang="ru-RU" sz="1800" dirty="0"/>
              <a:t>ученые, работающие на мировом уровне над исследованиями по разным направлениям физики)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Раннее </a:t>
            </a:r>
            <a:r>
              <a:rPr lang="ru-RU" sz="1800" dirty="0">
                <a:solidFill>
                  <a:schemeClr val="tx1"/>
                </a:solidFill>
              </a:rPr>
              <a:t>привлечение к научно-исследовательской работе </a:t>
            </a:r>
            <a:r>
              <a:rPr lang="ru-RU" sz="1800" dirty="0"/>
              <a:t>(с 3 курса все без исключения студенты распределяются по исследовательским организациям, однако в инициативном порядке можно найти научного руководителя и приступить </a:t>
            </a:r>
            <a:r>
              <a:rPr lang="ru-RU" sz="1800" dirty="0" smtClean="0"/>
              <a:t>к </a:t>
            </a:r>
            <a:r>
              <a:rPr lang="ru-RU" sz="1800" dirty="0"/>
              <a:t>работе </a:t>
            </a:r>
            <a:r>
              <a:rPr lang="ru-RU" sz="1800" dirty="0" smtClean="0"/>
              <a:t>раньше - </a:t>
            </a:r>
            <a:r>
              <a:rPr lang="ru-RU" sz="1800" dirty="0"/>
              <a:t>это приветствуется, и для этого выработаны административные решения и каналы </a:t>
            </a:r>
            <a:r>
              <a:rPr lang="ru-RU" sz="1800" dirty="0" smtClean="0"/>
              <a:t>коммуникации) 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Индивидуальная </a:t>
            </a:r>
            <a:r>
              <a:rPr lang="ru-RU" sz="1800" dirty="0" smtClean="0">
                <a:solidFill>
                  <a:schemeClr val="tx1"/>
                </a:solidFill>
              </a:rPr>
              <a:t>работа с каждым студентом</a:t>
            </a:r>
            <a:r>
              <a:rPr lang="ru-RU" sz="1800" dirty="0" smtClean="0"/>
              <a:t> </a:t>
            </a:r>
            <a:r>
              <a:rPr lang="ru-RU" sz="1800" dirty="0"/>
              <a:t>с самого начала </a:t>
            </a:r>
            <a:r>
              <a:rPr lang="ru-RU" sz="1800" dirty="0" smtClean="0"/>
              <a:t>и до конца его обучения </a:t>
            </a:r>
            <a:r>
              <a:rPr lang="ru-RU" sz="1800" dirty="0"/>
              <a:t>(как учебного офиса в кампусе ФФ, так и в базовых институтах РАН)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7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0"/>
            <a:ext cx="1078091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ПРЕИМУЩЕСТВА ОБУЧЕНИЯ НА ФАКУЛЬТЕТЕ ФИЗИКИ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196752"/>
            <a:ext cx="11017224" cy="456736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Специальная </a:t>
            </a:r>
            <a:r>
              <a:rPr lang="ru-RU" sz="1800" dirty="0">
                <a:solidFill>
                  <a:schemeClr val="tx1"/>
                </a:solidFill>
              </a:rPr>
              <a:t>стипендия для студентов факультета физики </a:t>
            </a:r>
            <a:r>
              <a:rPr lang="ru-RU" sz="1800" dirty="0" smtClean="0">
                <a:solidFill>
                  <a:schemeClr val="tx1"/>
                </a:solidFill>
              </a:rPr>
              <a:t>НИУ ВШЭ </a:t>
            </a:r>
            <a:r>
              <a:rPr lang="ru-RU" sz="1800" dirty="0" smtClean="0"/>
              <a:t>(10000 руб./мес. </a:t>
            </a:r>
            <a:r>
              <a:rPr lang="ru-RU" sz="1800" dirty="0"/>
              <a:t>набравшим 285 баллов и 5000 </a:t>
            </a:r>
            <a:r>
              <a:rPr lang="ru-RU" sz="1800" dirty="0" smtClean="0"/>
              <a:t>руб./мес. </a:t>
            </a:r>
            <a:r>
              <a:rPr lang="ru-RU" sz="1800" dirty="0"/>
              <a:t>набравшим 276 баллов по результатам 3 вступительных испытаний на </a:t>
            </a:r>
            <a:r>
              <a:rPr lang="ru-RU" sz="1800" dirty="0" smtClean="0"/>
              <a:t>первый </a:t>
            </a:r>
            <a:r>
              <a:rPr lang="ru-RU" sz="1800" dirty="0"/>
              <a:t>семестр, стипендия сохраняется на последующие семестры при условии хорошей учебы)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Финансовая </a:t>
            </a:r>
            <a:r>
              <a:rPr lang="ru-RU" sz="1800" dirty="0">
                <a:solidFill>
                  <a:schemeClr val="tx1"/>
                </a:solidFill>
              </a:rPr>
              <a:t>поддержка со стороны научных руководителей и </a:t>
            </a:r>
            <a:r>
              <a:rPr lang="ru-RU" sz="1800" dirty="0" smtClean="0">
                <a:solidFill>
                  <a:schemeClr val="tx1"/>
                </a:solidFill>
              </a:rPr>
              <a:t>организаций-партнеров </a:t>
            </a:r>
            <a:r>
              <a:rPr lang="ru-RU" sz="1800" dirty="0">
                <a:solidFill>
                  <a:schemeClr val="tx1"/>
                </a:solidFill>
              </a:rPr>
              <a:t>факультета </a:t>
            </a:r>
            <a:r>
              <a:rPr lang="ru-RU" sz="1800" dirty="0"/>
              <a:t>(хорошо себя проявляющие студенты привлекаются научными руководителями к выполнению грантов на научные исследования с соответствующим финансированием)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Система грантов НИУ ВШЭ </a:t>
            </a:r>
            <a:r>
              <a:rPr lang="ru-RU" sz="1800" dirty="0"/>
              <a:t>(возможность выиграть грант и провести свое собственное мини</a:t>
            </a:r>
            <a:r>
              <a:rPr lang="en-US" sz="1800" dirty="0"/>
              <a:t>-</a:t>
            </a:r>
            <a:r>
              <a:rPr lang="ru-RU" sz="1800" dirty="0"/>
              <a:t>исследование, а также стать членом научно-учебных групп и научно-учебных лабораторий, финансируемых НИУ ВШЭ</a:t>
            </a:r>
            <a:r>
              <a:rPr lang="ru-RU" sz="18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Увеличенная по сравнению с другими факультетами нагрузка </a:t>
            </a:r>
            <a:r>
              <a:rPr lang="ru-RU" sz="1800" dirty="0"/>
              <a:t>(будет сложно, но за время обучения в </a:t>
            </a:r>
            <a:r>
              <a:rPr lang="ru-RU" sz="1800" dirty="0" err="1"/>
              <a:t>бакалавриате</a:t>
            </a:r>
            <a:r>
              <a:rPr lang="ru-RU" sz="1800" dirty="0"/>
              <a:t> вы получите гораздо больше знаний и навыков, чтобы быть более </a:t>
            </a:r>
            <a:r>
              <a:rPr lang="ru-RU" sz="1800" dirty="0" err="1"/>
              <a:t>конкурентноспособным</a:t>
            </a:r>
            <a:r>
              <a:rPr lang="ru-RU" sz="1800" dirty="0"/>
              <a:t> на рынке труда)</a:t>
            </a:r>
          </a:p>
          <a:p>
            <a:pPr algn="ctr"/>
            <a:endParaRPr lang="ru-RU" sz="18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На факультете физики НИУ ВШЭ созданы все условия для того, чтобы стать востребованным специалистом по окончании своего обучения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1C407-3171-4BCB-B2EE-2F78EDB501D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5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rgbClr val="3A80FC"/>
      </a:dk1>
      <a:lt1>
        <a:sysClr val="window" lastClr="FFFFFF"/>
      </a:lt1>
      <a:dk2>
        <a:srgbClr val="0C2F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а">
      <a:majorFont>
        <a:latin typeface="HSE Sans"/>
        <a:ea typeface="Arial"/>
        <a:cs typeface="Arial"/>
      </a:majorFont>
      <a:minorFont>
        <a:latin typeface="HSE Sans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1360</Words>
  <Application>Microsoft Office PowerPoint</Application>
  <DocSecurity>0</DocSecurity>
  <PresentationFormat>Произвольный</PresentationFormat>
  <Paragraphs>190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ОБРАЗОВАТЕЛЬНАЯ ПРОГРАММА «ФИЗИКА» в НИУ ВШЭ (Москва)</vt:lpstr>
      <vt:lpstr>ФАКУЛЬТЕТ ФИЗИКИ в НИУ ВШЭ</vt:lpstr>
      <vt:lpstr>Образовательная программа «Физика» 2025</vt:lpstr>
      <vt:lpstr>Структурные подразделения факультета</vt:lpstr>
      <vt:lpstr>Кадровый состав, студенты и аспиранты ФФ </vt:lpstr>
      <vt:lpstr>Особенности обучения в НИУ ВШЭ</vt:lpstr>
      <vt:lpstr>ОБРАЗОВАТЕЛЬНАЯ ПРОГРАММА «ФИЗИКА»  в бакалавриате НИУ ВШЭ</vt:lpstr>
      <vt:lpstr>ПРЕИМУЩЕСТВА ОБУЧЕНИЯ НА ФАКУЛЬТЕТЕ ФИЗИКИ</vt:lpstr>
      <vt:lpstr>ПРЕИМУЩЕСТВА ОБУЧЕНИЯ НА ФАКУЛЬТЕТЕ ФИЗИКИ</vt:lpstr>
      <vt:lpstr>Статистика о выпускниках</vt:lpstr>
      <vt:lpstr>ПРИЕМНАЯ КАМПАНИЯ-2025:  бакалаврская программа «Физика»</vt:lpstr>
      <vt:lpstr>Учет олимпиад (льготы) из перечня-2025 Минобрнауки</vt:lpstr>
      <vt:lpstr>Ждем вас на Факультете физики !!!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Митюшкин</dc:creator>
  <cp:lastModifiedBy>User</cp:lastModifiedBy>
  <cp:revision>94</cp:revision>
  <dcterms:created xsi:type="dcterms:W3CDTF">2023-02-28T17:01:38Z</dcterms:created>
  <dcterms:modified xsi:type="dcterms:W3CDTF">2025-03-29T08:44:51Z</dcterms:modified>
  <dc:identifier/>
  <dc:language/>
  <cp:version/>
</cp:coreProperties>
</file>