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312" r:id="rId2"/>
    <p:sldId id="286" r:id="rId3"/>
    <p:sldId id="310" r:id="rId4"/>
    <p:sldId id="301" r:id="rId5"/>
    <p:sldId id="311" r:id="rId6"/>
    <p:sldId id="340" r:id="rId7"/>
    <p:sldId id="292" r:id="rId8"/>
    <p:sldId id="309" r:id="rId9"/>
    <p:sldId id="302" r:id="rId10"/>
    <p:sldId id="290" r:id="rId11"/>
    <p:sldId id="298" r:id="rId12"/>
    <p:sldId id="339" r:id="rId13"/>
    <p:sldId id="303" r:id="rId14"/>
    <p:sldId id="338" r:id="rId15"/>
    <p:sldId id="337" r:id="rId16"/>
    <p:sldId id="308" r:id="rId17"/>
    <p:sldId id="304" r:id="rId18"/>
    <p:sldId id="342" r:id="rId19"/>
    <p:sldId id="343" r:id="rId20"/>
    <p:sldId id="300" r:id="rId21"/>
    <p:sldId id="293" r:id="rId22"/>
    <p:sldId id="307" r:id="rId23"/>
    <p:sldId id="294" r:id="rId24"/>
    <p:sldId id="291" r:id="rId25"/>
    <p:sldId id="295" r:id="rId26"/>
    <p:sldId id="314" r:id="rId27"/>
    <p:sldId id="313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8" r:id="rId37"/>
    <p:sldId id="329" r:id="rId38"/>
    <p:sldId id="330" r:id="rId39"/>
    <p:sldId id="331" r:id="rId40"/>
    <p:sldId id="332" r:id="rId41"/>
    <p:sldId id="333" r:id="rId42"/>
    <p:sldId id="335" r:id="rId43"/>
    <p:sldId id="334" r:id="rId44"/>
    <p:sldId id="297" r:id="rId45"/>
  </p:sldIdLst>
  <p:sldSz cx="9144000" cy="6858000" type="screen4x3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FF0066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514" autoAdjust="0"/>
  </p:normalViewPr>
  <p:slideViewPr>
    <p:cSldViewPr snapToGrid="0" snapToObjects="1">
      <p:cViewPr varScale="1">
        <p:scale>
          <a:sx n="109" d="100"/>
          <a:sy n="109" d="100"/>
        </p:scale>
        <p:origin x="163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defTabSz="4746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14763" y="0"/>
            <a:ext cx="291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algn="r" defTabSz="4746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AE91B55-1A3A-47DC-A373-C5B760C86DC5}" type="datetimeFigureOut">
              <a:rPr lang="ru-RU" altLang="ru-RU"/>
              <a:pPr>
                <a:defRPr/>
              </a:pPr>
              <a:t>04.05.2023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3100" y="4686300"/>
            <a:ext cx="5389563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2600"/>
            <a:ext cx="29194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defTabSz="4746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14763" y="9372600"/>
            <a:ext cx="291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algn="r" defTabSz="474663" eaLnBrk="1" hangingPunct="1">
              <a:defRPr sz="1200"/>
            </a:lvl1pPr>
          </a:lstStyle>
          <a:p>
            <a:fld id="{87AACC0C-7CA0-4808-A505-71E30052C6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810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B%D0%B5%D0%BA%D1%82%D1%80%D0%B8%D1%87%D0%B5%D1%81%D0%BA%D0%BE%D0%B5_%D0%BD%D0%B0%D0%BF%D1%80%D1%8F%D0%B6%D0%B5%D0%BD%D0%B8%D0%B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9C%D0%B0%D0%B3%D0%BD%D0%B8%D1%82%D0%BD%D0%BE%D0%B5_%D0%BF%D0%BE%D0%BB%D0%B5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%D0%AD%D0%BB%D0%B5%D0%BA%D1%82%D1%80%D0%B8%D1%87%D0%B5%D1%81%D0%BA%D0%B8%D0%B9_%D0%B7%D0%B0%D1%80%D1%8F%D0%B4" TargetMode="External"/><Relationship Id="rId4" Type="http://schemas.openxmlformats.org/officeDocument/2006/relationships/hyperlink" Target="https://ru.wikipedia.org/wiki/%D0%94%D0%B2%D1%83%D1%85%D0%BF%D0%BE%D0%BB%D1%8E%D1%81%D0%BD%D0%B8%D0%B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5%D0%BA%D1%82%D1%80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%D0%A4%D0%BE%D1%82%D0%BE%D1%8D%D0%BB%D0%B5%D0%BA%D1%82%D1%80%D0%BE%D0%BD%D0%BD%D0%B0%D1%8F_%D1%8D%D0%BC%D0%B8%D1%81%D1%81%D0%B8%D1%8F" TargetMode="External"/><Relationship Id="rId4" Type="http://schemas.openxmlformats.org/officeDocument/2006/relationships/hyperlink" Target="https://ru.wikipedia.org/wiki/%D0%AD%D0%BB%D0%B5%D0%BA%D1%82%D1%80%D0%BE%D0%B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/>
              <a:t>Эффе́кт</a:t>
            </a:r>
            <a:r>
              <a:rPr lang="ru-RU" b="1" dirty="0"/>
              <a:t> </a:t>
            </a:r>
            <a:r>
              <a:rPr lang="ru-RU" b="1" dirty="0" err="1"/>
              <a:t>Хо́лла</a:t>
            </a:r>
            <a:r>
              <a:rPr lang="ru-RU" dirty="0"/>
              <a:t> — явление возникновения поперечной </a:t>
            </a:r>
            <a:r>
              <a:rPr lang="ru-RU" dirty="0">
                <a:hlinkClick r:id="rId3" tooltip="Электрическое напряжение"/>
              </a:rPr>
              <a:t>разности потенциалов</a:t>
            </a:r>
            <a:r>
              <a:rPr lang="ru-RU" dirty="0"/>
              <a:t> (называемой также </a:t>
            </a:r>
            <a:r>
              <a:rPr lang="ru-RU" b="1" dirty="0" err="1"/>
              <a:t>холловским</a:t>
            </a:r>
            <a:r>
              <a:rPr lang="ru-RU" b="1" dirty="0"/>
              <a:t> напряжением</a:t>
            </a:r>
            <a:r>
              <a:rPr lang="ru-RU" dirty="0"/>
              <a:t>) при помещении проводника с постоянным током в </a:t>
            </a:r>
            <a:r>
              <a:rPr lang="ru-RU" dirty="0">
                <a:hlinkClick r:id="rId4"/>
              </a:rPr>
              <a:t>магнитное поле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CC0C-7CA0-4808-A505-71E30052C6C4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6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/>
              <a:t>Мемри́стор</a:t>
            </a:r>
            <a:r>
              <a:rPr lang="ru-RU" dirty="0"/>
              <a:t> (от </a:t>
            </a:r>
            <a:r>
              <a:rPr lang="ru-RU" dirty="0">
                <a:hlinkClick r:id="rId3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>
                <a:effectLst/>
              </a:rPr>
              <a:t>memory</a:t>
            </a:r>
            <a:r>
              <a:rPr lang="ru-RU" dirty="0"/>
              <a:t> — память, и </a:t>
            </a:r>
            <a:r>
              <a:rPr lang="ru-RU" dirty="0">
                <a:hlinkClick r:id="rId3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>
                <a:effectLst/>
              </a:rPr>
              <a:t>resistor</a:t>
            </a:r>
            <a:r>
              <a:rPr lang="ru-RU" dirty="0"/>
              <a:t> — электрическое сопротивление) — пассивный электрический элемент, </a:t>
            </a:r>
            <a:r>
              <a:rPr lang="ru-RU" dirty="0">
                <a:hlinkClick r:id="rId4" tooltip="Двухполюсник"/>
              </a:rPr>
              <a:t>двухполюсник</a:t>
            </a:r>
            <a:r>
              <a:rPr lang="ru-RU" dirty="0"/>
              <a:t> в микроэлектронике, способный изменять своё сопротивление в зависимости от протекшего через него </a:t>
            </a:r>
            <a:r>
              <a:rPr lang="ru-RU" dirty="0">
                <a:hlinkClick r:id="rId5" tooltip="Электрический заряд"/>
              </a:rPr>
              <a:t>электрического заряда</a:t>
            </a:r>
            <a:r>
              <a:rPr lang="ru-RU" dirty="0"/>
              <a:t> (интеграла тока по времени).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CC0C-7CA0-4808-A505-71E30052C6C4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28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CC0C-7CA0-4808-A505-71E30052C6C4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155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Фотоэлектронная спектроскопия</a:t>
            </a:r>
            <a:r>
              <a:rPr lang="ru-RU" dirty="0"/>
              <a:t> — метод изучения строения вещества, основанный на измерении энергетических </a:t>
            </a:r>
            <a:r>
              <a:rPr lang="ru-RU" dirty="0">
                <a:hlinkClick r:id="rId3" tooltip="Спектр"/>
              </a:rPr>
              <a:t>спектров</a:t>
            </a:r>
            <a:r>
              <a:rPr lang="ru-RU" dirty="0"/>
              <a:t> </a:t>
            </a:r>
            <a:r>
              <a:rPr lang="ru-RU" dirty="0">
                <a:hlinkClick r:id="rId4" tooltip="Электрон"/>
              </a:rPr>
              <a:t>электронов</a:t>
            </a:r>
            <a:r>
              <a:rPr lang="ru-RU" dirty="0"/>
              <a:t>, вылетающих при </a:t>
            </a:r>
            <a:r>
              <a:rPr lang="ru-RU" dirty="0">
                <a:hlinkClick r:id="rId5" tooltip="Фотоэлектронная эмиссия"/>
              </a:rPr>
              <a:t>фотоэлектронной эмиссии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AACC0C-7CA0-4808-A505-71E30052C6C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746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99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D828-27E9-4648-9DAF-1F39CD3F503D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DD1C8-BEE9-4B32-8FB8-3B865D860FF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03BC-FB47-49E6-956D-FC4479484566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64688-ECE3-4D6B-8117-60D38A9D291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AC55D-7AD1-4564-B27E-B598B3484902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05F32-B0D4-4D12-8C28-6BCDEDD0AD0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D13D9-E498-4CEF-A043-69C83DBEA331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ACEB1-F5D1-451B-87C6-95FEDD6A640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0A1C-7583-4576-B31A-E25A1944F4A0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0946-CB4E-4623-AA3E-7DB94997A7A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4670A-403D-447E-9DF2-2E15C352018B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725ED-2BC4-4A0C-BF5F-7A8BD91DBA4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C5F9-A873-4C4A-BF94-832D6AAFA24C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9772E-048F-40E8-8A65-3A5E5998E9E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462-3D72-4FAC-B192-DA5200B4B6F0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4C8F8-95FC-450D-A69A-98907CE2DED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C129-5B3D-444B-9887-F834F75D8405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714CC-D7D9-4A86-BD08-33537C300CF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9A95-B9B4-49E3-A041-9ECD5EFF6DE5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CE475-8946-4190-95B8-38DC318C628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4754-4E4D-4ACD-9E92-0AEE77A40958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0DED2-C6AD-44AA-9F36-A9923DD43B6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30947F4-5699-4010-9688-AAFA80CB1778}" type="datetime1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B72EA64-ABDD-4CA3-B95C-3DE574DEB73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4.jpeg"/><Relationship Id="rId4" Type="http://schemas.openxmlformats.org/officeDocument/2006/relationships/hyperlink" Target="http://www.issp.ac.ru:8080/oborud/gruppa-elektrokhimicheskikh-issledovaniy-batarey-tot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.jpeg"/><Relationship Id="rId5" Type="http://schemas.openxmlformats.org/officeDocument/2006/relationships/hyperlink" Target="http://www.issp.ac.ru:8080/oborud/ckaniruyushchiy-zondovyy-mikroskop-omicron-vt-afm-xa/" TargetMode="Externa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1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8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9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0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1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3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3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4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4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5" Type="http://schemas.openxmlformats.org/officeDocument/2006/relationships/image" Target="../media/image1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75295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 rot="10800000" flipV="1">
            <a:off x="609600" y="3498850"/>
            <a:ext cx="8661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 </a:t>
            </a:r>
          </a:p>
          <a:p>
            <a:pPr eaLnBrk="1" hangingPunct="1"/>
            <a:r>
              <a:rPr lang="ru-RU" altLang="ru-RU"/>
              <a:t> </a:t>
            </a:r>
          </a:p>
          <a:p>
            <a:pPr eaLnBrk="1" hangingPunct="1"/>
            <a:endParaRPr lang="en-US" alt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13840" y="101600"/>
            <a:ext cx="586835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</a:t>
            </a:r>
            <a:r>
              <a:rPr lang="en-US" b="1" i="1" dirty="0">
                <a:solidFill>
                  <a:schemeClr val="bg1"/>
                </a:solidFill>
              </a:rPr>
              <a:t>“</a:t>
            </a:r>
            <a:r>
              <a:rPr lang="ru-RU" b="1" i="1" dirty="0">
                <a:solidFill>
                  <a:schemeClr val="bg1"/>
                </a:solidFill>
              </a:rPr>
              <a:t>Физика конденсированных сред</a:t>
            </a:r>
            <a:r>
              <a:rPr lang="en-US" b="1" i="1" dirty="0">
                <a:solidFill>
                  <a:schemeClr val="bg1"/>
                </a:solidFill>
              </a:rPr>
              <a:t>”</a:t>
            </a:r>
            <a:r>
              <a:rPr lang="ru-RU" b="1" i="1" dirty="0">
                <a:solidFill>
                  <a:schemeClr val="bg1"/>
                </a:solidFill>
              </a:rPr>
              <a:t> Института физики твердого тела РАН факультета физики </a:t>
            </a:r>
            <a:r>
              <a:rPr lang="ru-RU" sz="2000" b="1" i="1" dirty="0">
                <a:solidFill>
                  <a:schemeClr val="bg1"/>
                </a:solidFill>
              </a:rPr>
              <a:t>НИУ ВШЭ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2017\Вышка\lev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555" y="1611782"/>
            <a:ext cx="2921167" cy="22226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19282" y="2114923"/>
            <a:ext cx="50852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1600" dirty="0"/>
              <a:t>Зав. кафедрой ФКС и Директор ИФТТ РАН –</a:t>
            </a:r>
          </a:p>
          <a:p>
            <a:pPr eaLnBrk="1" hangingPunct="1"/>
            <a:r>
              <a:rPr lang="ru-RU" sz="1600" dirty="0"/>
              <a:t>чл.-</a:t>
            </a:r>
            <a:r>
              <a:rPr lang="ru-RU" sz="1600" dirty="0" smtClean="0"/>
              <a:t>корр. РАН, проф., д.ф.-м.н</a:t>
            </a:r>
            <a:r>
              <a:rPr lang="ru-RU" altLang="ru-RU" sz="1600" dirty="0" smtClean="0"/>
              <a:t>.</a:t>
            </a:r>
          </a:p>
          <a:p>
            <a:pPr eaLnBrk="1" hangingPunct="1"/>
            <a:r>
              <a:rPr lang="ru-RU" altLang="ru-RU" sz="1600" dirty="0" smtClean="0"/>
              <a:t>Левченко Александр Алексеевич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						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482650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Designer 4.1 Zeichnung" r:id="rId5" imgW="2959608" imgH="2776728" progId="">
                  <p:embed/>
                </p:oleObj>
              </mc:Choice>
              <mc:Fallback>
                <p:oleObj name="Designer 4.1 Zeichnung" r:id="rId5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04616" y="5808690"/>
            <a:ext cx="903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/>
              <a:t>Базовая организация – Институт физики твердого тела РАН (ИФТТ РАН), </a:t>
            </a:r>
          </a:p>
          <a:p>
            <a:pPr eaLnBrk="1" hangingPunct="1"/>
            <a:r>
              <a:rPr lang="ru-RU" altLang="ru-RU" dirty="0"/>
              <a:t>   </a:t>
            </a:r>
            <a:r>
              <a:rPr lang="ru-RU" altLang="ru-RU" sz="1600" dirty="0"/>
              <a:t>Академгородок  Черноголовка </a:t>
            </a:r>
            <a:r>
              <a:rPr lang="en-US" altLang="ru-RU" sz="1600" dirty="0"/>
              <a:t> </a:t>
            </a:r>
            <a:r>
              <a:rPr lang="ru-RU" altLang="ru-RU" sz="1600" dirty="0"/>
              <a:t> </a:t>
            </a:r>
            <a:r>
              <a:rPr lang="en-US" altLang="ru-RU" sz="1600" dirty="0"/>
              <a:t>// </a:t>
            </a:r>
            <a:r>
              <a:rPr lang="en-US" altLang="ru-RU" sz="1600" dirty="0">
                <a:solidFill>
                  <a:srgbClr val="0070C0"/>
                </a:solidFill>
              </a:rPr>
              <a:t>http://www.issp.ac.ru</a:t>
            </a:r>
          </a:p>
        </p:txBody>
      </p:sp>
      <p:sp>
        <p:nvSpPr>
          <p:cNvPr id="15" name="Прямоугольник 2"/>
          <p:cNvSpPr/>
          <p:nvPr/>
        </p:nvSpPr>
        <p:spPr>
          <a:xfrm>
            <a:off x="2708754" y="4768119"/>
            <a:ext cx="4324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1600" dirty="0"/>
              <a:t>Зам. зав. кафедрой ФКС –</a:t>
            </a:r>
          </a:p>
          <a:p>
            <a:pPr eaLnBrk="1" hangingPunct="1"/>
            <a:r>
              <a:rPr lang="ru-RU" sz="1600" dirty="0" smtClean="0"/>
              <a:t>к.т.н</a:t>
            </a:r>
            <a:r>
              <a:rPr lang="ru-RU" altLang="ru-RU" sz="1600" dirty="0"/>
              <a:t>. </a:t>
            </a:r>
            <a:r>
              <a:rPr lang="ru-RU" altLang="ru-RU" sz="1600" dirty="0" smtClean="0"/>
              <a:t>Строганова Татьяна Сергеевна</a:t>
            </a:r>
            <a:endParaRPr lang="ru-RU" altLang="ru-RU" sz="1600" dirty="0"/>
          </a:p>
          <a:p>
            <a:r>
              <a:rPr lang="ru-RU" sz="1600" dirty="0"/>
              <a:t> 					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22" y="3308645"/>
            <a:ext cx="1670486" cy="22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1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2182" y="1760959"/>
            <a:ext cx="80391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Кафедра специализируется на подготовке специалистов по всем основным направлениям научных работ в ИФТТ: </a:t>
            </a:r>
          </a:p>
          <a:p>
            <a:pPr algn="ctr"/>
            <a:endParaRPr lang="ru-RU" dirty="0"/>
          </a:p>
          <a:p>
            <a:endParaRPr lang="ru-RU" dirty="0"/>
          </a:p>
          <a:p>
            <a:r>
              <a:rPr lang="ru-RU" dirty="0"/>
              <a:t>       </a:t>
            </a:r>
            <a:r>
              <a:rPr lang="en-US" b="1" dirty="0"/>
              <a:t>1</a:t>
            </a:r>
            <a:r>
              <a:rPr lang="ru-RU" b="1" dirty="0"/>
              <a:t>) </a:t>
            </a:r>
            <a:r>
              <a:rPr lang="ru-RU" b="1" i="1" dirty="0"/>
              <a:t>физика и технология  полупроводниковых и гибридных 			нано- и </a:t>
            </a:r>
            <a:r>
              <a:rPr lang="ru-RU" b="1" i="1" dirty="0" err="1"/>
              <a:t>гетероструктур</a:t>
            </a:r>
            <a:r>
              <a:rPr lang="ru-RU" b="1" i="1" dirty="0"/>
              <a:t> </a:t>
            </a:r>
          </a:p>
          <a:p>
            <a:endParaRPr lang="ru-RU" b="1" i="1" dirty="0"/>
          </a:p>
          <a:p>
            <a:endParaRPr lang="ru-RU" sz="800" b="1" i="1" dirty="0"/>
          </a:p>
          <a:p>
            <a:r>
              <a:rPr lang="ru-RU" b="1" i="1" dirty="0"/>
              <a:t>       </a:t>
            </a:r>
            <a:r>
              <a:rPr lang="en-US" b="1" i="1" dirty="0"/>
              <a:t>2) </a:t>
            </a:r>
            <a:r>
              <a:rPr lang="ru-RU" b="1" i="1" dirty="0"/>
              <a:t>физика когерентных электронных систем</a:t>
            </a:r>
          </a:p>
          <a:p>
            <a:endParaRPr lang="ru-RU" b="1" i="1" dirty="0"/>
          </a:p>
          <a:p>
            <a:endParaRPr lang="en-US" sz="800" b="1" i="1" dirty="0"/>
          </a:p>
          <a:p>
            <a:r>
              <a:rPr lang="ru-RU" b="1" i="1" dirty="0"/>
              <a:t>       </a:t>
            </a:r>
            <a:r>
              <a:rPr lang="en-US" b="1" i="1" dirty="0"/>
              <a:t>3) </a:t>
            </a:r>
            <a:r>
              <a:rPr lang="ru-RU" b="1" i="1" dirty="0"/>
              <a:t>физика нелинейных явлений в конденсированных средах</a:t>
            </a:r>
          </a:p>
          <a:p>
            <a:endParaRPr lang="ru-RU" b="1" i="1" dirty="0"/>
          </a:p>
          <a:p>
            <a:endParaRPr lang="en-US" sz="800" b="1" i="1" dirty="0"/>
          </a:p>
          <a:p>
            <a:r>
              <a:rPr lang="ru-RU" b="1" i="1" dirty="0"/>
              <a:t>       </a:t>
            </a:r>
            <a:r>
              <a:rPr lang="en-US" b="1" i="1" dirty="0"/>
              <a:t>4) </a:t>
            </a:r>
            <a:r>
              <a:rPr lang="ru-RU" b="1" i="1" dirty="0"/>
              <a:t>физическое материаловедение</a:t>
            </a:r>
          </a:p>
          <a:p>
            <a:endParaRPr lang="ru-RU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023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>
          <a:xfrm>
            <a:off x="1191691" y="629737"/>
            <a:ext cx="6640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КАФЕДРА «ФКС»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2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750" y="2057043"/>
            <a:ext cx="83756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b="1" i="1" dirty="0"/>
              <a:t>Равновесные и неравновесные конденсированные системы               						</a:t>
            </a:r>
            <a:r>
              <a:rPr lang="ru-RU" dirty="0"/>
              <a:t>проф. </a:t>
            </a:r>
            <a:r>
              <a:rPr lang="ru-RU" dirty="0" err="1"/>
              <a:t>Аронин</a:t>
            </a:r>
            <a:r>
              <a:rPr lang="ru-RU" dirty="0"/>
              <a:t> Александр Семенович </a:t>
            </a:r>
          </a:p>
          <a:p>
            <a:r>
              <a:rPr lang="ru-RU" dirty="0"/>
              <a:t>2. </a:t>
            </a:r>
            <a:r>
              <a:rPr lang="ru-RU" b="1" i="1" dirty="0"/>
              <a:t>Электронные свойства твердых тел  </a:t>
            </a:r>
          </a:p>
          <a:p>
            <a:r>
              <a:rPr lang="ru-RU" b="1" i="1" dirty="0"/>
              <a:t>				  </a:t>
            </a:r>
            <a:r>
              <a:rPr lang="ru-RU" dirty="0"/>
              <a:t>декан факультета</a:t>
            </a:r>
            <a:r>
              <a:rPr lang="ru-RU" b="1" i="1" dirty="0"/>
              <a:t>, </a:t>
            </a:r>
            <a:r>
              <a:rPr lang="ru-RU" dirty="0"/>
              <a:t>проф. </a:t>
            </a:r>
            <a:r>
              <a:rPr lang="ru-RU" dirty="0" err="1"/>
              <a:t>Трунин</a:t>
            </a:r>
            <a:r>
              <a:rPr lang="ru-RU" dirty="0"/>
              <a:t> Михаил Рюрикович </a:t>
            </a:r>
          </a:p>
          <a:p>
            <a:r>
              <a:rPr lang="ru-RU" dirty="0"/>
              <a:t>3. </a:t>
            </a:r>
            <a:r>
              <a:rPr lang="ru-RU" b="1" i="1" dirty="0"/>
              <a:t>Физика частично упорядоченных сред  </a:t>
            </a:r>
          </a:p>
          <a:p>
            <a:r>
              <a:rPr lang="ru-RU" dirty="0"/>
              <a:t>						проф. Долганов Павел Владимирович </a:t>
            </a:r>
          </a:p>
          <a:p>
            <a:r>
              <a:rPr lang="en-US" i="1" dirty="0"/>
              <a:t>4. </a:t>
            </a:r>
            <a:r>
              <a:rPr lang="ru-RU" b="1" i="1" dirty="0"/>
              <a:t>Оптика конденсированных сред </a:t>
            </a:r>
          </a:p>
          <a:p>
            <a:r>
              <a:rPr lang="ru-RU" dirty="0"/>
              <a:t>						доц. Ваньков Александр Борисович. </a:t>
            </a:r>
          </a:p>
          <a:p>
            <a:r>
              <a:rPr lang="ru-RU" i="1" dirty="0" smtClean="0"/>
              <a:t>5. </a:t>
            </a:r>
            <a:r>
              <a:rPr lang="ru-RU" b="1" i="1" dirty="0" smtClean="0"/>
              <a:t>Технология </a:t>
            </a:r>
            <a:r>
              <a:rPr lang="ru-RU" b="1" i="1" dirty="0" err="1" smtClean="0"/>
              <a:t>наноструктур</a:t>
            </a:r>
            <a:r>
              <a:rPr lang="ru-RU" b="1" i="1" dirty="0" smtClean="0"/>
              <a:t>.</a:t>
            </a:r>
          </a:p>
          <a:p>
            <a:pPr algn="ctr"/>
            <a:r>
              <a:rPr lang="ru-RU" b="1" i="1" dirty="0"/>
              <a:t> </a:t>
            </a:r>
            <a:r>
              <a:rPr lang="ru-RU" b="1" i="1" dirty="0" smtClean="0"/>
              <a:t>          </a:t>
            </a:r>
            <a:r>
              <a:rPr lang="ru-RU" dirty="0" smtClean="0"/>
              <a:t>доц. Яна Викторовна Федотова.</a:t>
            </a:r>
          </a:p>
          <a:p>
            <a:r>
              <a:rPr lang="ru-RU" dirty="0" smtClean="0"/>
              <a:t>6</a:t>
            </a:r>
            <a:r>
              <a:rPr lang="ru-RU" dirty="0"/>
              <a:t>. </a:t>
            </a:r>
            <a:r>
              <a:rPr lang="ru-RU" b="1" i="1" dirty="0"/>
              <a:t>Электроны в неупорядоченных средах </a:t>
            </a:r>
          </a:p>
          <a:p>
            <a:r>
              <a:rPr lang="ru-RU" dirty="0"/>
              <a:t>                                           </a:t>
            </a:r>
            <a:r>
              <a:rPr lang="ru-RU" dirty="0" smtClean="0"/>
              <a:t>доц</a:t>
            </a:r>
            <a:r>
              <a:rPr lang="ru-RU" dirty="0"/>
              <a:t>.  </a:t>
            </a:r>
            <a:r>
              <a:rPr lang="ru-RU" dirty="0" err="1"/>
              <a:t>Храпай</a:t>
            </a:r>
            <a:r>
              <a:rPr lang="ru-RU" dirty="0"/>
              <a:t> Вадим</a:t>
            </a:r>
            <a:r>
              <a:rPr lang="en-US" dirty="0"/>
              <a:t> </a:t>
            </a:r>
            <a:r>
              <a:rPr lang="ru-RU" dirty="0"/>
              <a:t>Сергеевич</a:t>
            </a:r>
          </a:p>
          <a:p>
            <a:r>
              <a:rPr lang="ru-RU" dirty="0"/>
              <a:t>7. </a:t>
            </a:r>
            <a:r>
              <a:rPr lang="ru-RU" b="1" i="1" dirty="0"/>
              <a:t>Спиновая физика в полупроводниковых структурах</a:t>
            </a:r>
          </a:p>
          <a:p>
            <a:r>
              <a:rPr lang="ru-RU" dirty="0"/>
              <a:t>						</a:t>
            </a:r>
            <a:r>
              <a:rPr lang="ru-RU" dirty="0" smtClean="0"/>
              <a:t>доц</a:t>
            </a:r>
            <a:r>
              <a:rPr lang="ru-RU" dirty="0"/>
              <a:t>.  Щепетильников Антон  Вячеславович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5800" y="1619250"/>
            <a:ext cx="853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Спецкурсы в магистратуре кафедры физики конденсированных сред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023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9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СПЕЦКУРСЫ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0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005" y="1441450"/>
            <a:ext cx="80917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сентябре в течение двух недель магистранты знакомятся с направлениями работ в лабораториях института и происходит распределение магистрантов по научным руководителям по их взаимному согласию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Спецкурсы и научная работа в Институте – 3-4 дня в неделю. Поэтому всем магистрантам предоставляется общежитие в Черноголовке дополнительно к общежитию в Москве. Оплата общежития компенсируется институтом.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Все магистранты принимаются на работу на четверть ставки инженера + ИФТТ доплачивает разницу между стипендиями в ВШЭ и стипендиями в ИФТТ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Участие в научной работе в рамках научных проектов руководителя  вознаграждается дополнительно.</a:t>
            </a:r>
            <a:r>
              <a:rPr lang="ru-RU" sz="1600" dirty="0"/>
              <a:t>   Величина не фиксирована!</a:t>
            </a:r>
          </a:p>
          <a:p>
            <a:endParaRPr lang="ru-RU" sz="1600" dirty="0"/>
          </a:p>
          <a:p>
            <a:endParaRPr lang="ru-RU" sz="1600" dirty="0"/>
          </a:p>
          <a:p>
            <a:pPr algn="ctr"/>
            <a:r>
              <a:rPr lang="ru-RU" sz="1600" b="1" i="1" dirty="0">
                <a:solidFill>
                  <a:srgbClr val="C00000"/>
                </a:solidFill>
              </a:rPr>
              <a:t>После окончания магистратуры – приглашаем продолжить обучение в аспирантуре и работать научными сотрудниками в ИФТТ РАН</a:t>
            </a:r>
          </a:p>
          <a:p>
            <a:endParaRPr lang="ru-RU" sz="1600" dirty="0"/>
          </a:p>
          <a:p>
            <a:pPr marL="342900" indent="-342900">
              <a:buAutoNum type="arabicPeriod" startAt="3"/>
            </a:pPr>
            <a:endParaRPr lang="ru-RU" sz="1600" dirty="0"/>
          </a:p>
          <a:p>
            <a:endParaRPr lang="ru-RU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518029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9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Условия в Магистратуре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8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1868" y="1504148"/>
            <a:ext cx="8916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Тема: </a:t>
            </a:r>
            <a:r>
              <a:rPr lang="ru-RU" sz="1600" dirty="0">
                <a:solidFill>
                  <a:srgbClr val="C00000"/>
                </a:solidFill>
              </a:rPr>
              <a:t>Исследование новых спиновых фаз в режиме квантового эффекта Холла.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dirty="0"/>
              <a:t>Руководитель: к.ф.-</a:t>
            </a:r>
            <a:r>
              <a:rPr lang="ru-RU" sz="1600" dirty="0" err="1"/>
              <a:t>м.н</a:t>
            </a:r>
            <a:r>
              <a:rPr lang="ru-RU" sz="1600" dirty="0"/>
              <a:t> Ваньков А.Б.</a:t>
            </a:r>
          </a:p>
          <a:p>
            <a:r>
              <a:rPr lang="ru-RU" sz="1600" dirty="0"/>
              <a:t>				</a:t>
            </a:r>
            <a:r>
              <a:rPr lang="ru-RU" sz="1600" dirty="0" err="1"/>
              <a:t>с.н.с</a:t>
            </a:r>
            <a:r>
              <a:rPr lang="ru-RU" sz="1600" dirty="0"/>
              <a:t>. ЛНЭП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023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Designer 4.1 Zeichnung" r:id="rId5" imgW="2959608" imgH="2776728" progId="">
                  <p:embed/>
                </p:oleObj>
              </mc:Choice>
              <mc:Fallback>
                <p:oleObj name="Designer 4.1 Zeichnung" r:id="rId5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12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3"/>
          <p:cNvSpPr/>
          <p:nvPr/>
        </p:nvSpPr>
        <p:spPr>
          <a:xfrm>
            <a:off x="1191691" y="629737"/>
            <a:ext cx="6640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Возможные темы научных работ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635" y="2612144"/>
            <a:ext cx="8753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Квантовый эффект Холла уже "подарил" научному сообществу три Нобелевских премии и множество других престижных наград в области фундаментальных физических исследований. Причина состоит в сложностях осознания и, тем более, предсказания свойств сильновзаимодействующих двумерных электронов со свойственной им топологией. Тем более, никакие теоретические модели не годятся для случая, когда кулоновское взаимодействие доминирует над кинетической энергией и приводит к появлению новых </a:t>
            </a:r>
            <a:r>
              <a:rPr lang="ru-RU" sz="1200" dirty="0" err="1"/>
              <a:t>когеррентных</a:t>
            </a:r>
            <a:r>
              <a:rPr lang="ru-RU" sz="1200" dirty="0"/>
              <a:t> фаз.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Теория здесь пока не развита, но недавно появились экспериментальные образцы (структуры </a:t>
            </a:r>
            <a:r>
              <a:rPr lang="ru-RU" sz="1200" dirty="0" err="1"/>
              <a:t>ZnO</a:t>
            </a:r>
            <a:r>
              <a:rPr lang="ru-RU" sz="1200" dirty="0"/>
              <a:t>, </a:t>
            </a:r>
            <a:r>
              <a:rPr lang="ru-RU" sz="1200" dirty="0" err="1"/>
              <a:t>GaN</a:t>
            </a:r>
            <a:r>
              <a:rPr lang="ru-RU" sz="1200" dirty="0"/>
              <a:t>), в которых такой режим сильного взаимодействия имеет место быть и проявляется во многих ракурсах.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 Лаборатория неравновесных электронных процессов - единственная в мире, где есть возможность проводить исследования этих систем </a:t>
            </a:r>
            <a:r>
              <a:rPr lang="ru-RU" sz="1200" dirty="0" err="1"/>
              <a:t>магнито</a:t>
            </a:r>
            <a:r>
              <a:rPr lang="ru-RU" sz="1200" dirty="0"/>
              <a:t>-оптическими методиками. С их помощью в последние годы решено </a:t>
            </a:r>
            <a:br>
              <a:rPr lang="ru-RU" sz="1200" dirty="0"/>
            </a:br>
            <a:r>
              <a:rPr lang="ru-RU" sz="1200" dirty="0"/>
              <a:t>множество задач об уникальном энергетическом спектре </a:t>
            </a:r>
            <a:r>
              <a:rPr lang="ru-RU" sz="1200" dirty="0" err="1"/>
              <a:t>сильнокоррелированных</a:t>
            </a:r>
            <a:r>
              <a:rPr lang="ru-RU" sz="1200" dirty="0"/>
              <a:t> двумерных систем в </a:t>
            </a:r>
            <a:r>
              <a:rPr lang="ru-RU" sz="1200" dirty="0" err="1"/>
              <a:t>ZnO</a:t>
            </a:r>
            <a:r>
              <a:rPr lang="ru-RU" sz="1200" dirty="0"/>
              <a:t>. Этих задач остается множество, и все они связаны с влиянием кулоновских корреляций на привычную </a:t>
            </a:r>
            <a:br>
              <a:rPr lang="ru-RU" sz="1200" dirty="0"/>
            </a:br>
            <a:r>
              <a:rPr lang="ru-RU" sz="1200" dirty="0"/>
              <a:t>картину квантового эффекта Холла, выводя ее тем самым за пределы прежних моделей.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Настоящая тема дипломной работы несомненно актуальна для фундаментальных исследований и позволит студенту вникнуть в самые передовые темы квантовой механики и физики </a:t>
            </a:r>
            <a:r>
              <a:rPr lang="ru-RU" sz="1200" dirty="0" err="1"/>
              <a:t>конденсирогванного</a:t>
            </a:r>
            <a:r>
              <a:rPr lang="ru-RU" sz="1200" dirty="0"/>
              <a:t> состояния. В то же время, потребует от студента серьезного подхода и усердного труда.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320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556" y="1504148"/>
            <a:ext cx="8916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Тема: </a:t>
            </a:r>
            <a:r>
              <a:rPr lang="ru-RU" sz="1600" dirty="0">
                <a:solidFill>
                  <a:srgbClr val="C00000"/>
                </a:solidFill>
              </a:rPr>
              <a:t>Численное моделирование экзотических состояний квантового эффекта Холла.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dirty="0"/>
              <a:t>Руководитель: к.ф.-</a:t>
            </a:r>
            <a:r>
              <a:rPr lang="ru-RU" sz="1600" dirty="0" err="1"/>
              <a:t>м.н</a:t>
            </a:r>
            <a:r>
              <a:rPr lang="ru-RU" sz="1600" dirty="0"/>
              <a:t> Ваньков А.Б.</a:t>
            </a:r>
          </a:p>
          <a:p>
            <a:r>
              <a:rPr lang="ru-RU" sz="1600" dirty="0"/>
              <a:t>				</a:t>
            </a:r>
            <a:r>
              <a:rPr lang="ru-RU" sz="1600" dirty="0" err="1"/>
              <a:t>с.н.с</a:t>
            </a:r>
            <a:r>
              <a:rPr lang="ru-RU" sz="1600" dirty="0"/>
              <a:t>. ЛНЭП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004544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2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12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3"/>
          <p:cNvSpPr/>
          <p:nvPr/>
        </p:nvSpPr>
        <p:spPr>
          <a:xfrm>
            <a:off x="1191691" y="629737"/>
            <a:ext cx="6640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Возможные темы научных работ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681" y="2612144"/>
            <a:ext cx="8423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Квантовый эффект Холла уже "подарил" научному сообществу три Нобелевских премии и множество других престижных наград в области фундаментальных физических исследований. Причина состоит в сложностях осознания и, тем более, предсказания свойств сильновзаимодействующих двумерных электронов со свойственной им топологией. Никакие теоретические модели не годятся для случая, когда кулоновское взаимодействие доминирует над кинетической энергией и приводит к появлению новых </a:t>
            </a:r>
            <a:r>
              <a:rPr lang="ru-RU" sz="1200" dirty="0" err="1"/>
              <a:t>когеррентных</a:t>
            </a:r>
            <a:r>
              <a:rPr lang="ru-RU" sz="1200" dirty="0"/>
              <a:t> фаз.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Тем не менее, можно исследовать метаморфозы квантовых фаз, отталкиваясь от известных результатов для систем со сравнительно слабым взаимодействием, и приводя на помощь численные методы </a:t>
            </a:r>
            <a:r>
              <a:rPr lang="ru-RU" sz="1200" dirty="0" err="1"/>
              <a:t>рассчета</a:t>
            </a:r>
            <a:r>
              <a:rPr lang="ru-RU" sz="1200" dirty="0"/>
              <a:t> энергетического спектра системы, микроскопических свойств квантовой системы.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В нашей лаборатории реализован и усовершенствован метод точной диагонализации для конечного числа электронов, который позволяет дать точный ответ даже там, где не работают никакие другие теоретические модели.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Работа в этом направлении уже активно ведется около двух лет, в тесной взаимосвязи с экспериментом и с оглядкой на существующие теоретические модели. Нужен студент для одновременного выполнения расчетов, связи с аналитической теорией, интерпретации, полного погружения в эту сложнейшую и интереснейшую задачу.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8610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70486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7" name="Designer 4.1 Zeichnung" r:id="rId5" imgW="2959608" imgH="2776728" progId="">
                  <p:embed/>
                </p:oleObj>
              </mc:Choice>
              <mc:Fallback>
                <p:oleObj name="Designer 4.1 Zeichnung" r:id="rId5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12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3"/>
          <p:cNvSpPr/>
          <p:nvPr/>
        </p:nvSpPr>
        <p:spPr>
          <a:xfrm>
            <a:off x="1191691" y="629737"/>
            <a:ext cx="6640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Возможные темы научных работ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2"/>
          <p:cNvSpPr/>
          <p:nvPr/>
        </p:nvSpPr>
        <p:spPr>
          <a:xfrm>
            <a:off x="400557" y="1504148"/>
            <a:ext cx="8533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Тема: </a:t>
            </a:r>
            <a:r>
              <a:rPr lang="ru-RU" sz="1600" dirty="0">
                <a:solidFill>
                  <a:srgbClr val="C00000"/>
                </a:solidFill>
              </a:rPr>
              <a:t>Исследование методом </a:t>
            </a:r>
            <a:r>
              <a:rPr lang="ru-RU" sz="1600" dirty="0" err="1">
                <a:solidFill>
                  <a:srgbClr val="C00000"/>
                </a:solidFill>
              </a:rPr>
              <a:t>рамановской</a:t>
            </a:r>
            <a:r>
              <a:rPr lang="ru-RU" sz="1600" dirty="0">
                <a:solidFill>
                  <a:srgbClr val="C00000"/>
                </a:solidFill>
              </a:rPr>
              <a:t> спектроскопии фазовых превращений в азидах щелочных металлов AN3 (A= </a:t>
            </a:r>
            <a:r>
              <a:rPr lang="ru-RU" sz="1600" dirty="0" err="1">
                <a:solidFill>
                  <a:srgbClr val="C00000"/>
                </a:solidFill>
              </a:rPr>
              <a:t>Rb</a:t>
            </a:r>
            <a:r>
              <a:rPr lang="ru-RU" sz="1600" dirty="0">
                <a:solidFill>
                  <a:srgbClr val="C00000"/>
                </a:solidFill>
              </a:rPr>
              <a:t>, </a:t>
            </a:r>
            <a:r>
              <a:rPr lang="ru-RU" sz="1600" dirty="0" err="1">
                <a:solidFill>
                  <a:srgbClr val="C00000"/>
                </a:solidFill>
              </a:rPr>
              <a:t>Li</a:t>
            </a:r>
            <a:r>
              <a:rPr lang="ru-RU" sz="1600" dirty="0">
                <a:solidFill>
                  <a:srgbClr val="C00000"/>
                </a:solidFill>
              </a:rPr>
              <a:t>, NH4) до давления 40 ГПа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dirty="0"/>
              <a:t>Руководитель: д.ф.-</a:t>
            </a:r>
            <a:r>
              <a:rPr lang="ru-RU" sz="1600" dirty="0" err="1"/>
              <a:t>м.н</a:t>
            </a:r>
            <a:r>
              <a:rPr lang="ru-RU" sz="1600" dirty="0"/>
              <a:t> </a:t>
            </a:r>
            <a:r>
              <a:rPr lang="ru-RU" sz="1600" dirty="0" err="1"/>
              <a:t>Баркалов</a:t>
            </a:r>
            <a:r>
              <a:rPr lang="ru-RU" sz="1600" dirty="0"/>
              <a:t> О.И.</a:t>
            </a:r>
          </a:p>
          <a:p>
            <a:r>
              <a:rPr lang="ru-RU" sz="1600" dirty="0"/>
              <a:t>				</a:t>
            </a:r>
            <a:r>
              <a:rPr lang="ru-RU" sz="1600" dirty="0" err="1"/>
              <a:t>в.н.с</a:t>
            </a:r>
            <a:r>
              <a:rPr lang="ru-RU" sz="1600" dirty="0"/>
              <a:t>. ЛФВД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698" y="2937408"/>
            <a:ext cx="81786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Предстоит научиться работать на имеющемся в ЛФВД </a:t>
            </a:r>
            <a:r>
              <a:rPr lang="ru-RU" sz="1600" dirty="0" err="1"/>
              <a:t>рамановском</a:t>
            </a:r>
            <a:r>
              <a:rPr lang="ru-RU" sz="1600" dirty="0"/>
              <a:t> микроскопе и оптимизировать его характеристики.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Затем необходимо довести до рабочего состояния аппарат высокого давления с алмазными наковальнями (подбор оптимальной конструкции опор наковален, вклейка алмазов, юстировка ячейки). Это необходимо для проведения экспериментов, заявленных в теме работы.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algn="just"/>
            <a:r>
              <a:rPr lang="ru-RU" sz="1600" dirty="0"/>
              <a:t>Азиды щелочных металлов представляют собой простые модельные системы для обнаружения полимеризации азота, т.е. образования протяженной и разветвленной сетки из атомов. Несмотря на несколько экспериментальных попыток и теоретические предсказания, подобные высокоэнергетические материалы до сих пор не были синтезированы.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021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857179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Designer 4.1 Zeichnung" r:id="rId5" imgW="2959608" imgH="2776728" progId="">
                  <p:embed/>
                </p:oleObj>
              </mc:Choice>
              <mc:Fallback>
                <p:oleObj name="Designer 4.1 Zeichnung" r:id="rId5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9" name="Прямоугольник 13"/>
          <p:cNvSpPr/>
          <p:nvPr/>
        </p:nvSpPr>
        <p:spPr>
          <a:xfrm>
            <a:off x="1191691" y="629737"/>
            <a:ext cx="6640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Возможные темы научных работ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2"/>
          <p:cNvSpPr/>
          <p:nvPr/>
        </p:nvSpPr>
        <p:spPr>
          <a:xfrm>
            <a:off x="400557" y="1504148"/>
            <a:ext cx="8403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Тема: </a:t>
            </a:r>
            <a:r>
              <a:rPr lang="ru-RU" sz="1600" dirty="0">
                <a:solidFill>
                  <a:srgbClr val="C00000"/>
                </a:solidFill>
              </a:rPr>
              <a:t>Многослойные </a:t>
            </a:r>
            <a:r>
              <a:rPr lang="ru-RU" sz="1600" dirty="0" err="1">
                <a:solidFill>
                  <a:srgbClr val="C00000"/>
                </a:solidFill>
              </a:rPr>
              <a:t>джозефсоновские</a:t>
            </a:r>
            <a:r>
              <a:rPr lang="ru-RU" sz="1600" dirty="0">
                <a:solidFill>
                  <a:srgbClr val="C00000"/>
                </a:solidFill>
              </a:rPr>
              <a:t> структуры для сверхпроводящей электроники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dirty="0"/>
              <a:t>Руководитель: к.ф.-</a:t>
            </a:r>
            <a:r>
              <a:rPr lang="ru-RU" sz="1600" dirty="0" err="1"/>
              <a:t>м.н</a:t>
            </a:r>
            <a:r>
              <a:rPr lang="ru-RU" sz="1600" dirty="0"/>
              <a:t> </a:t>
            </a:r>
            <a:r>
              <a:rPr lang="ru-RU" sz="1600" dirty="0" err="1"/>
              <a:t>Больгинов</a:t>
            </a:r>
            <a:r>
              <a:rPr lang="ru-RU" sz="1600" dirty="0"/>
              <a:t> В.В.</a:t>
            </a:r>
          </a:p>
          <a:p>
            <a:r>
              <a:rPr lang="ru-RU" sz="1600" dirty="0"/>
              <a:t>				</a:t>
            </a:r>
            <a:r>
              <a:rPr lang="ru-RU" sz="1600" dirty="0" err="1"/>
              <a:t>с.н.с</a:t>
            </a:r>
            <a:r>
              <a:rPr lang="ru-RU" sz="1600" dirty="0"/>
              <a:t>. ЛС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553" y="2570367"/>
            <a:ext cx="8864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/>
              <a:t>Сверхпроводящая электроника является одним из интереснейших направлений современной науки и технологии. Аналоговые схемы делают возможным измерение сверхмалых магнитных моментов, напряжений или радиосигналов, включая детектирование отдельных фотонов. Цифровые схемы, оперирующие последовательностями пикосекундных импульсов напряжения, обеспечивают высокую тактовую частоту и малые </a:t>
            </a:r>
            <a:r>
              <a:rPr lang="ru-RU" sz="1300" dirty="0" err="1"/>
              <a:t>энергозатраты</a:t>
            </a:r>
            <a:r>
              <a:rPr lang="ru-RU" sz="1300" dirty="0"/>
              <a:t> на одну операцию, что делает их перспективными для разработки, например, новых поколений суперкомпьютеров для систем обработки данных. Квантовые сверхпроводящие устройства привлекают в настоящее время большое внимание в связи с задачами высокопроизводительных вычислений квантовой криптографии.</a:t>
            </a:r>
            <a:endParaRPr lang="en-US" sz="1300" dirty="0"/>
          </a:p>
          <a:p>
            <a:pPr algn="just"/>
            <a:r>
              <a:rPr lang="ru-RU" sz="1300" dirty="0"/>
              <a:t> </a:t>
            </a:r>
            <a:endParaRPr lang="en-US" sz="1300" dirty="0"/>
          </a:p>
          <a:p>
            <a:pPr algn="just"/>
            <a:r>
              <a:rPr lang="ru-RU" sz="1300" dirty="0"/>
              <a:t>Целью НИР будет практическая реализация и разработка новых элементов </a:t>
            </a:r>
            <a:r>
              <a:rPr lang="ru-RU" sz="1300" dirty="0" err="1"/>
              <a:t>джозефсоновской</a:t>
            </a:r>
            <a:r>
              <a:rPr lang="ru-RU" sz="1300" dirty="0"/>
              <a:t> электроники. Основной акцент будет сделан на исследовании новых сверхпроводящих усилителей и логических элементов на основе многослойных </a:t>
            </a:r>
            <a:r>
              <a:rPr lang="ru-RU" sz="1300" dirty="0" err="1"/>
              <a:t>джозефсоновских</a:t>
            </a:r>
            <a:r>
              <a:rPr lang="ru-RU" sz="1300" dirty="0"/>
              <a:t> контактов с туннельным и </a:t>
            </a:r>
            <a:r>
              <a:rPr lang="ru-RU" sz="1300" dirty="0" err="1"/>
              <a:t>ферромагнитным</a:t>
            </a:r>
            <a:r>
              <a:rPr lang="ru-RU" sz="1300" dirty="0"/>
              <a:t> барьером (пи-контакты). В лаборатории сверхпроводимости ИФТТ РАН выполняется полный цикл научных исследований подобных структур, включающий разработку топологии, осаждение металлических и диэлектрических слоев при помощи ионно-плазменного распыления, формирование структур с использованием фото- и электронной литографии, проведение измерений в криостатах Не4 и дальнейший анализ экспериментальных данных. Выполнение НИР позволит углубить свои знания в области сверхпроводимости, получить опыт проектирования многослойных </a:t>
            </a:r>
            <a:r>
              <a:rPr lang="ru-RU" sz="1300" dirty="0" err="1"/>
              <a:t>гетероструктур</a:t>
            </a:r>
            <a:r>
              <a:rPr lang="ru-RU" sz="1300" dirty="0"/>
              <a:t>, использования криогенных жидкостей (гелий, азот) и вакуумных установок.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97558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023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3"/>
          <p:cNvSpPr/>
          <p:nvPr/>
        </p:nvSpPr>
        <p:spPr>
          <a:xfrm>
            <a:off x="1191691" y="629737"/>
            <a:ext cx="6640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Возможные темы научных работ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2"/>
          <p:cNvSpPr/>
          <p:nvPr/>
        </p:nvSpPr>
        <p:spPr>
          <a:xfrm>
            <a:off x="400557" y="1504148"/>
            <a:ext cx="8403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Тема: </a:t>
            </a:r>
            <a:r>
              <a:rPr lang="ru-RU" sz="1600" dirty="0">
                <a:solidFill>
                  <a:srgbClr val="C00000"/>
                </a:solidFill>
              </a:rPr>
              <a:t>Композиты с алюминиевой матрицей и углеродным волокном: влияние структуры композита и свойств компонентов на механические свойства и характер разрушения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dirty="0"/>
              <a:t>Руководитель: к.т.н. </a:t>
            </a:r>
            <a:r>
              <a:rPr lang="ru-RU" sz="1600" dirty="0" err="1"/>
              <a:t>Галышев</a:t>
            </a:r>
            <a:r>
              <a:rPr lang="ru-RU" sz="1600" dirty="0"/>
              <a:t> С.Н.</a:t>
            </a:r>
          </a:p>
          <a:p>
            <a:r>
              <a:rPr lang="ru-RU" sz="1600" dirty="0"/>
              <a:t>				</a:t>
            </a:r>
            <a:r>
              <a:rPr lang="ru-RU" sz="1600" dirty="0" err="1"/>
              <a:t>н.с</a:t>
            </a:r>
            <a:r>
              <a:rPr lang="ru-RU" sz="1600" dirty="0"/>
              <a:t>. ЛСДС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557" y="3222595"/>
            <a:ext cx="85056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Работа будет включать исследования влияния на механические свойства (прочность, </a:t>
            </a:r>
            <a:r>
              <a:rPr lang="ru-RU" sz="1600" dirty="0" err="1"/>
              <a:t>трещиностойкость</a:t>
            </a:r>
            <a:r>
              <a:rPr lang="ru-RU" sz="1600" dirty="0"/>
              <a:t>, модуль упругости) композита следующих параметров:</a:t>
            </a:r>
          </a:p>
          <a:p>
            <a:pPr algn="just"/>
            <a:endParaRPr lang="ru-RU" sz="1600" dirty="0"/>
          </a:p>
          <a:p>
            <a:pPr marL="342900" indent="-342900" algn="just">
              <a:buAutoNum type="arabicParenR"/>
            </a:pPr>
            <a:r>
              <a:rPr lang="ru-RU" sz="1600" dirty="0"/>
              <a:t>Механические свойства матрицы (модуль упругости, предел текучести, предел прочности при сдвиге; минимум 5 видов матриц).</a:t>
            </a:r>
          </a:p>
          <a:p>
            <a:pPr marL="342900" indent="-342900" algn="just">
              <a:buAutoNum type="arabicParenR"/>
            </a:pPr>
            <a:endParaRPr lang="ru-RU" sz="1600" dirty="0"/>
          </a:p>
          <a:p>
            <a:pPr algn="just"/>
            <a:r>
              <a:rPr lang="ru-RU" sz="1600" dirty="0"/>
              <a:t>2) Объемная доля волокна.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3) Толщина барьерного оксидного слоя между матрицей и волокном.</a:t>
            </a:r>
          </a:p>
          <a:p>
            <a:pPr algn="just"/>
            <a:r>
              <a:rPr lang="ru-RU" sz="1600" dirty="0"/>
              <a:t>На основании полученных зависимостей будет предложена качественная и количественная модель механического поведения композита.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13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102880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3"/>
          <p:cNvSpPr/>
          <p:nvPr/>
        </p:nvSpPr>
        <p:spPr>
          <a:xfrm>
            <a:off x="1191691" y="629737"/>
            <a:ext cx="6640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Возможные темы научных работ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2"/>
          <p:cNvSpPr/>
          <p:nvPr/>
        </p:nvSpPr>
        <p:spPr>
          <a:xfrm>
            <a:off x="400557" y="1504148"/>
            <a:ext cx="8403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Тема: </a:t>
            </a:r>
            <a:r>
              <a:rPr lang="ru-RU" sz="1600" dirty="0">
                <a:solidFill>
                  <a:srgbClr val="C00000"/>
                </a:solidFill>
              </a:rPr>
              <a:t>Спиновые явления в </a:t>
            </a:r>
            <a:r>
              <a:rPr lang="ru-RU" sz="1600" dirty="0" err="1">
                <a:solidFill>
                  <a:srgbClr val="C00000"/>
                </a:solidFill>
              </a:rPr>
              <a:t>низкоразмерных</a:t>
            </a:r>
            <a:r>
              <a:rPr lang="ru-RU" sz="1600" dirty="0">
                <a:solidFill>
                  <a:srgbClr val="C00000"/>
                </a:solidFill>
              </a:rPr>
              <a:t> сильновзаимодействующих электронных системах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dirty="0"/>
              <a:t>Руководитель: к.ф.-</a:t>
            </a:r>
            <a:r>
              <a:rPr lang="ru-RU" sz="1600" dirty="0" err="1"/>
              <a:t>м.н</a:t>
            </a:r>
            <a:r>
              <a:rPr lang="ru-RU" sz="1600" dirty="0"/>
              <a:t> Щепетильников А.В.</a:t>
            </a:r>
          </a:p>
          <a:p>
            <a:r>
              <a:rPr lang="ru-RU" sz="1600" dirty="0"/>
              <a:t>				</a:t>
            </a:r>
            <a:r>
              <a:rPr lang="ru-RU" sz="1600" dirty="0" err="1"/>
              <a:t>н.с</a:t>
            </a:r>
            <a:r>
              <a:rPr lang="ru-RU" sz="1600" dirty="0"/>
              <a:t>. ЛНЭП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337" y="2934123"/>
            <a:ext cx="85799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Изучение свойств различных электронных систем пониженной размерности при низких температурах лежит в сердце современной физики конденсированного состояния. Однако, несмотря на значительные усилия мирового научного сообщества, до полного понимания многих физических явлений в таких структурах еще очень далеко. Во многом, это связано с тем, что электроны крайне сильно взаимодействуют друг с другом, а учесть такое взаимодействие целиком невероятно сложно из-за большого их числа.</a:t>
            </a:r>
          </a:p>
          <a:p>
            <a:pPr algn="just"/>
            <a:r>
              <a:rPr lang="ru-RU" sz="1400" dirty="0"/>
              <a:t>Относительно недавно прогресс в технологиях роста позволил создать целую серию полупроводниковых структур (</a:t>
            </a:r>
            <a:r>
              <a:rPr lang="ru-RU" sz="1400" dirty="0" err="1"/>
              <a:t>AlAs</a:t>
            </a:r>
            <a:r>
              <a:rPr lang="ru-RU" sz="1400" dirty="0"/>
              <a:t>, </a:t>
            </a:r>
            <a:r>
              <a:rPr lang="ru-RU" sz="1400" dirty="0" err="1"/>
              <a:t>ZnO</a:t>
            </a:r>
            <a:r>
              <a:rPr lang="ru-RU" sz="1400" dirty="0"/>
              <a:t>, </a:t>
            </a:r>
            <a:r>
              <a:rPr lang="ru-RU" sz="1400" dirty="0" err="1"/>
              <a:t>GaN</a:t>
            </a:r>
            <a:r>
              <a:rPr lang="ru-RU" sz="1400" dirty="0"/>
              <a:t>) очень высокого качества, в которых эффекты электрон-электронного взаимодействия проявляются особенно сильно. Наша лаборатория – одна из немногих в мире, где есть возможность изучать такие системы при помощи различных транспортных и микроволновых методик в сильных магнитных полях (до 15 Т) и при ультранизких температурах (50 </a:t>
            </a:r>
            <a:r>
              <a:rPr lang="ru-RU" sz="1400" dirty="0" err="1"/>
              <a:t>мК</a:t>
            </a:r>
            <a:r>
              <a:rPr lang="ru-RU" sz="1400" dirty="0"/>
              <a:t>).</a:t>
            </a:r>
          </a:p>
          <a:p>
            <a:pPr algn="just"/>
            <a:r>
              <a:rPr lang="ru-RU" sz="1400" dirty="0"/>
              <a:t>Работа над дипломной работой позволит студенту не только углубиться в увлекательный мир физики </a:t>
            </a:r>
            <a:r>
              <a:rPr lang="ru-RU" sz="1400" dirty="0" err="1"/>
              <a:t>низкоразмерных</a:t>
            </a:r>
            <a:r>
              <a:rPr lang="ru-RU" sz="1400" dirty="0"/>
              <a:t> структур, но и поработать на самом современном оборудовании, а также освоить различные транспортные и микроволновые методики.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1239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050466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3"/>
          <p:cNvSpPr/>
          <p:nvPr/>
        </p:nvSpPr>
        <p:spPr>
          <a:xfrm>
            <a:off x="1191691" y="629737"/>
            <a:ext cx="6640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Возможные темы научных работ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2"/>
          <p:cNvSpPr/>
          <p:nvPr/>
        </p:nvSpPr>
        <p:spPr>
          <a:xfrm>
            <a:off x="400557" y="1504148"/>
            <a:ext cx="8403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Тема: </a:t>
            </a:r>
            <a:r>
              <a:rPr lang="ru-RU" sz="1600" dirty="0">
                <a:solidFill>
                  <a:srgbClr val="C00000"/>
                </a:solidFill>
              </a:rPr>
              <a:t>Ультравысокотемпературные волоконные композиты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dirty="0"/>
              <a:t>Руководитель: д.т.н. </a:t>
            </a:r>
            <a:r>
              <a:rPr lang="ru-RU" sz="1600" dirty="0" err="1"/>
              <a:t>Милейко</a:t>
            </a:r>
            <a:r>
              <a:rPr lang="ru-RU" sz="1600" dirty="0"/>
              <a:t> С.Т.</a:t>
            </a:r>
          </a:p>
          <a:p>
            <a:r>
              <a:rPr lang="ru-RU" sz="1600" dirty="0"/>
              <a:t>				</a:t>
            </a:r>
            <a:r>
              <a:rPr lang="ru-RU" sz="1600" dirty="0" err="1"/>
              <a:t>в.н.с</a:t>
            </a:r>
            <a:r>
              <a:rPr lang="ru-RU" sz="1600" dirty="0"/>
              <a:t>. ЛСДС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557" y="2661268"/>
            <a:ext cx="84948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Около 30 исследовательских металловедческих групп ФРГ, США, Японии и КНР в течение последних 20 лет работают над созданием молибденового сплава, содержащего включения </a:t>
            </a:r>
            <a:r>
              <a:rPr lang="en-US" sz="1600" dirty="0"/>
              <a:t>Mo</a:t>
            </a:r>
            <a:r>
              <a:rPr lang="ru-RU" sz="1600" baseline="-25000" dirty="0"/>
              <a:t>5</a:t>
            </a:r>
            <a:r>
              <a:rPr lang="en-US" sz="1600" dirty="0" err="1"/>
              <a:t>SiB</a:t>
            </a:r>
            <a:r>
              <a:rPr lang="ru-RU" sz="1600" baseline="-25000" dirty="0"/>
              <a:t>2</a:t>
            </a:r>
            <a:r>
              <a:rPr lang="ru-RU" sz="1600" dirty="0"/>
              <a:t> и </a:t>
            </a:r>
            <a:r>
              <a:rPr lang="en-US" sz="1600" dirty="0"/>
              <a:t>Mo</a:t>
            </a:r>
            <a:r>
              <a:rPr lang="ru-RU" sz="1600" baseline="-25000" dirty="0"/>
              <a:t>3</a:t>
            </a:r>
            <a:r>
              <a:rPr lang="en-US" sz="1600" dirty="0"/>
              <a:t>Si</a:t>
            </a:r>
            <a:r>
              <a:rPr lang="ru-RU" sz="1600" dirty="0"/>
              <a:t>. Получены составы с относительно высоким сопротивлением окислению и достаточно высокой прочностью. </a:t>
            </a:r>
          </a:p>
          <a:p>
            <a:pPr algn="just"/>
            <a:r>
              <a:rPr lang="ru-RU" sz="1600" dirty="0"/>
              <a:t>Однако преодолеть хорошо известный конфликт между прочностью и </a:t>
            </a:r>
            <a:r>
              <a:rPr lang="ru-RU" sz="1600" dirty="0" err="1"/>
              <a:t>трещиностойкостью</a:t>
            </a:r>
            <a:r>
              <a:rPr lang="ru-RU" sz="1600" dirty="0"/>
              <a:t>, характерный для металлических сплавов не удаётся и вряд ли он будет преодолён в силу физических причин. </a:t>
            </a:r>
          </a:p>
          <a:p>
            <a:pPr algn="just"/>
            <a:r>
              <a:rPr lang="ru-RU" sz="1600" dirty="0"/>
              <a:t>Радикальный путь – построение волоконных структур, например, оксид-молибденовых. </a:t>
            </a:r>
          </a:p>
          <a:p>
            <a:pPr algn="just"/>
            <a:r>
              <a:rPr lang="ru-RU" sz="1600" dirty="0"/>
              <a:t>Наша исследовательская группа доказала это в экспериментах, объединивших идеологию указанных выше сплавов и технику получения оксид-молибденовых композитов. Однако, нерешёнными остались ряд принципиально важных задач, некоторые из которых предстоит решать магистранту.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839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75295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 rot="10800000" flipV="1">
            <a:off x="609600" y="3498850"/>
            <a:ext cx="8661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 </a:t>
            </a:r>
          </a:p>
          <a:p>
            <a:pPr eaLnBrk="1" hangingPunct="1"/>
            <a:r>
              <a:rPr lang="ru-RU" altLang="ru-RU"/>
              <a:t> </a:t>
            </a:r>
          </a:p>
          <a:p>
            <a:pPr eaLnBrk="1" hangingPunct="1"/>
            <a:endParaRPr lang="en-US" alt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13840" y="101600"/>
            <a:ext cx="586835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</a:t>
            </a:r>
            <a:r>
              <a:rPr lang="en-US" b="1" i="1" dirty="0">
                <a:solidFill>
                  <a:schemeClr val="bg1"/>
                </a:solidFill>
              </a:rPr>
              <a:t>“</a:t>
            </a:r>
            <a:r>
              <a:rPr lang="ru-RU" b="1" i="1" dirty="0">
                <a:solidFill>
                  <a:schemeClr val="bg1"/>
                </a:solidFill>
              </a:rPr>
              <a:t>Физика конденсированных сред Института физики твердого тела РАН </a:t>
            </a:r>
            <a:r>
              <a:rPr lang="en-US" b="1" i="1" dirty="0">
                <a:solidFill>
                  <a:schemeClr val="bg1"/>
                </a:solidFill>
              </a:rPr>
              <a:t>”</a:t>
            </a:r>
            <a:r>
              <a:rPr lang="ru-RU" b="1" i="1" dirty="0">
                <a:solidFill>
                  <a:schemeClr val="bg1"/>
                </a:solidFill>
              </a:rPr>
              <a:t> факультета физики </a:t>
            </a:r>
            <a:r>
              <a:rPr lang="ru-RU" sz="2000" b="1" i="1" dirty="0">
                <a:solidFill>
                  <a:schemeClr val="bg1"/>
                </a:solidFill>
              </a:rPr>
              <a:t>НИУ ВШЭ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023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4" y="1418905"/>
            <a:ext cx="3860633" cy="216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616" y="5723232"/>
            <a:ext cx="903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/>
              <a:t>Базовая организация – Институт физики твердого тела РАН (ИФТТ РАН), </a:t>
            </a:r>
          </a:p>
          <a:p>
            <a:pPr eaLnBrk="1" hangingPunct="1"/>
            <a:r>
              <a:rPr lang="ru-RU" altLang="ru-RU" dirty="0"/>
              <a:t>   </a:t>
            </a:r>
            <a:r>
              <a:rPr lang="ru-RU" altLang="ru-RU" sz="1600" dirty="0"/>
              <a:t>Академгородок  Черноголовка </a:t>
            </a:r>
            <a:r>
              <a:rPr lang="en-US" altLang="ru-RU" sz="1600" dirty="0"/>
              <a:t> </a:t>
            </a:r>
            <a:r>
              <a:rPr lang="ru-RU" altLang="ru-RU" sz="1600" dirty="0"/>
              <a:t> </a:t>
            </a:r>
            <a:r>
              <a:rPr lang="en-US" altLang="ru-RU" sz="1600" dirty="0"/>
              <a:t>// </a:t>
            </a:r>
            <a:r>
              <a:rPr lang="en-US" altLang="ru-RU" sz="1600" dirty="0">
                <a:solidFill>
                  <a:srgbClr val="0070C0"/>
                </a:solidFill>
              </a:rPr>
              <a:t>http://www.issp.ac.ru</a:t>
            </a:r>
          </a:p>
        </p:txBody>
      </p:sp>
      <p:pic>
        <p:nvPicPr>
          <p:cNvPr id="3082" name="Picture 10" descr="G:\2017\issp3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386" y="3682019"/>
            <a:ext cx="3092748" cy="2041213"/>
          </a:xfrm>
          <a:prstGeom prst="rect">
            <a:avLst/>
          </a:prstGeom>
          <a:noFill/>
        </p:spPr>
      </p:pic>
      <p:pic>
        <p:nvPicPr>
          <p:cNvPr id="2066" name="Picture 18" descr="H:\Video Recorded\ISSP RAS\Карт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16" y="1941678"/>
            <a:ext cx="4421376" cy="311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4776" y="5070998"/>
            <a:ext cx="176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 </a:t>
            </a:r>
            <a:r>
              <a:rPr lang="ru-RU" dirty="0"/>
              <a:t>км от МКАД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6150" y="1702173"/>
            <a:ext cx="7251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Современная физика невозможна без уникального современного научного и технологического оборудования!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023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10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867" y="2653768"/>
            <a:ext cx="8417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Институт располагает таким оборудованием и предоставляет возможность студентам проводить на нем измерения при выполнении дипломных работ.</a:t>
            </a:r>
          </a:p>
          <a:p>
            <a:endParaRPr lang="ru-RU" dirty="0"/>
          </a:p>
          <a:p>
            <a:pPr algn="ctr"/>
            <a:r>
              <a:rPr lang="ru-RU" dirty="0"/>
              <a:t>Научное оборудование ИФТТ можно раздели на два класса: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3840" y="4400711"/>
            <a:ext cx="256517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F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Измерительное оборудование для широкого спектра задач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8893" y="4400711"/>
            <a:ext cx="256517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F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Узкоспециальное лабораторное оборудование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99250" y="3854097"/>
            <a:ext cx="744467" cy="54661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18768" y="3854097"/>
            <a:ext cx="842713" cy="54661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700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24502" y="5759628"/>
            <a:ext cx="35178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Разрешение: 1.0 </a:t>
            </a:r>
            <a:r>
              <a:rPr lang="ru-RU" sz="1400" dirty="0" err="1"/>
              <a:t>нм</a:t>
            </a:r>
            <a:r>
              <a:rPr lang="ru-RU" sz="1400" dirty="0"/>
              <a:t> при 20 </a:t>
            </a:r>
            <a:r>
              <a:rPr lang="ru-RU" sz="1400" dirty="0" err="1"/>
              <a:t>кВ</a:t>
            </a:r>
            <a:r>
              <a:rPr lang="ru-RU" sz="1400" dirty="0"/>
              <a:t>, Диапазон увеличений 12х – 900 000х в режиме вторичных электронов</a:t>
            </a: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http://www.issp.ac.ru:8080/upload/resize_cache/iblock/95d/522_392_0/95de8dabfa40c3c901afe61d459850a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94" y="1419273"/>
            <a:ext cx="6414055" cy="358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8957" y="5007214"/>
            <a:ext cx="7568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Сканирующий электронный микроскоп (СЭМ) высокого разрешения </a:t>
            </a:r>
          </a:p>
          <a:p>
            <a:r>
              <a:rPr lang="ru-RU" dirty="0" err="1"/>
              <a:t>Supra</a:t>
            </a:r>
            <a:r>
              <a:rPr lang="ru-RU" dirty="0"/>
              <a:t> 50VP с системой микроанализа INCA </a:t>
            </a:r>
            <a:r>
              <a:rPr lang="ru-RU" dirty="0" err="1"/>
              <a:t>Energy</a:t>
            </a:r>
            <a:r>
              <a:rPr lang="ru-RU" dirty="0"/>
              <a:t>+</a:t>
            </a:r>
            <a:endParaRPr lang="ru-RU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023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Designer 4.1 Zeichnung" r:id="rId6" imgW="2959608" imgH="2776728" progId="">
                  <p:embed/>
                </p:oleObj>
              </mc:Choice>
              <mc:Fallback>
                <p:oleObj name="Designer 4.1 Zeichnung" r:id="rId6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12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Научное оборудование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06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5602884"/>
            <a:ext cx="8734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Электронная оптика </a:t>
            </a:r>
            <a:r>
              <a:rPr lang="en-US" sz="1600" b="1" dirty="0">
                <a:latin typeface="+mj-lt"/>
              </a:rPr>
              <a:t>: </a:t>
            </a:r>
            <a:r>
              <a:rPr lang="ru-RU" sz="1600" dirty="0">
                <a:latin typeface="+mj-lt"/>
              </a:rPr>
              <a:t>Разрешение  0.7 </a:t>
            </a:r>
            <a:r>
              <a:rPr lang="ru-RU" sz="1600" dirty="0" err="1">
                <a:latin typeface="+mj-lt"/>
              </a:rPr>
              <a:t>нм</a:t>
            </a:r>
            <a:r>
              <a:rPr lang="ru-RU" sz="1600" dirty="0">
                <a:latin typeface="+mj-lt"/>
              </a:rPr>
              <a:t> при 30 </a:t>
            </a:r>
            <a:r>
              <a:rPr lang="ru-RU" sz="1600" dirty="0" err="1">
                <a:latin typeface="+mj-lt"/>
              </a:rPr>
              <a:t>кВ</a:t>
            </a:r>
            <a:r>
              <a:rPr lang="ru-RU" sz="1600" dirty="0">
                <a:latin typeface="+mj-lt"/>
              </a:rPr>
              <a:t> </a:t>
            </a:r>
          </a:p>
          <a:p>
            <a:r>
              <a:rPr lang="ru-RU" sz="1600" b="1" dirty="0">
                <a:latin typeface="+mj-lt"/>
              </a:rPr>
              <a:t>Ионный источник</a:t>
            </a:r>
            <a:r>
              <a:rPr lang="en-US" sz="1600" b="1" dirty="0">
                <a:latin typeface="+mj-lt"/>
              </a:rPr>
              <a:t>: </a:t>
            </a:r>
            <a:r>
              <a:rPr lang="ru-RU" sz="1600" dirty="0">
                <a:latin typeface="+mj-lt"/>
              </a:rPr>
              <a:t> жидкометаллический галлиевый; Разрешение в ионном пучке: 7 </a:t>
            </a:r>
            <a:r>
              <a:rPr lang="ru-RU" sz="1600" dirty="0" err="1">
                <a:latin typeface="+mj-lt"/>
              </a:rPr>
              <a:t>нм</a:t>
            </a:r>
            <a:r>
              <a:rPr lang="ru-RU" sz="1600" dirty="0">
                <a:latin typeface="+mj-lt"/>
              </a:rPr>
              <a:t> при 30 </a:t>
            </a:r>
            <a:r>
              <a:rPr lang="ru-RU" sz="1600" dirty="0" err="1">
                <a:latin typeface="+mj-lt"/>
              </a:rPr>
              <a:t>кВ</a:t>
            </a:r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Компенсатор заряда для работы с непроводящими образцами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86471" y="1923372"/>
            <a:ext cx="40559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Комбинированный прибор </a:t>
            </a:r>
          </a:p>
          <a:p>
            <a:endParaRPr lang="ru-RU" dirty="0"/>
          </a:p>
          <a:p>
            <a:r>
              <a:rPr lang="ru-RU" dirty="0"/>
              <a:t>СЭМ + Ионная пушка для травления</a:t>
            </a:r>
          </a:p>
          <a:p>
            <a:endParaRPr lang="ru-RU" dirty="0"/>
          </a:p>
          <a:p>
            <a:r>
              <a:rPr lang="ru-RU" dirty="0" err="1"/>
              <a:t>Dual</a:t>
            </a:r>
            <a:r>
              <a:rPr lang="ru-RU" dirty="0"/>
              <a:t> </a:t>
            </a:r>
            <a:r>
              <a:rPr lang="ru-RU" dirty="0" err="1"/>
              <a:t>Beam</a:t>
            </a:r>
            <a:r>
              <a:rPr lang="ru-RU" dirty="0"/>
              <a:t> VERSA 3D </a:t>
            </a:r>
            <a:r>
              <a:rPr lang="ru-RU" dirty="0" err="1"/>
              <a:t>HighVac</a:t>
            </a:r>
            <a:r>
              <a:rPr lang="ru-RU" dirty="0"/>
              <a:t> (Голландия/США)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023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13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Научное оборудование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5" y="1611954"/>
            <a:ext cx="4645835" cy="366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195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708" y="4038600"/>
            <a:ext cx="3718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Сканирующий зондовый микроскоп </a:t>
            </a:r>
          </a:p>
          <a:p>
            <a:r>
              <a:rPr lang="ru-RU" sz="1400" b="1" dirty="0"/>
              <a:t>         OMICRON VT AFM XA</a:t>
            </a:r>
            <a:endParaRPr lang="ru-RU" sz="1400" dirty="0"/>
          </a:p>
        </p:txBody>
      </p:sp>
      <p:pic>
        <p:nvPicPr>
          <p:cNvPr id="2052" name="Picture 4" descr="http://www.issp.ac.ru/center/solver/work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11"/>
          <a:stretch/>
        </p:blipFill>
        <p:spPr bwMode="auto">
          <a:xfrm>
            <a:off x="5524499" y="1358901"/>
            <a:ext cx="2790507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7293" y="31431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3 атома теллура на поверхности топологического изолятора Bi2Te3. Размер картинки 13.5x6 </a:t>
            </a:r>
            <a:r>
              <a:rPr lang="ru-RU" dirty="0" err="1"/>
              <a:t>нм</a:t>
            </a:r>
            <a:endParaRPr lang="ru-RU" dirty="0"/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flipV="1">
            <a:off x="4914900" y="2400300"/>
            <a:ext cx="609599" cy="54610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626293" y="2833688"/>
            <a:ext cx="546099" cy="22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9086" y="4575780"/>
            <a:ext cx="69532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Сверхвысоковакуумная (P &lt; 10</a:t>
            </a:r>
            <a:r>
              <a:rPr lang="ru-RU" baseline="30000" dirty="0"/>
              <a:t>-10</a:t>
            </a:r>
            <a:r>
              <a:rPr lang="ru-RU" dirty="0"/>
              <a:t> </a:t>
            </a:r>
            <a:r>
              <a:rPr lang="ru-RU" dirty="0" err="1"/>
              <a:t>мбар</a:t>
            </a:r>
            <a:r>
              <a:rPr lang="ru-RU" dirty="0"/>
              <a:t>)</a:t>
            </a:r>
          </a:p>
          <a:p>
            <a:r>
              <a:rPr lang="ru-RU" dirty="0"/>
              <a:t> возможность менять образцы и зонды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situ</a:t>
            </a:r>
            <a:r>
              <a:rPr lang="ru-RU" dirty="0"/>
              <a:t>, без необходимости вынимать их из сверхвысокого вакуума всякий раз, когда нужно поставить новый образец или зонд.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Диапазон температур 35 K &lt; T &lt; 500 K.</a:t>
            </a:r>
          </a:p>
          <a:p>
            <a:endParaRPr lang="ru-RU" dirty="0"/>
          </a:p>
        </p:txBody>
      </p:sp>
      <p:pic>
        <p:nvPicPr>
          <p:cNvPr id="17" name="Picture 5" descr="http://www.issp.ac.ru:8080/upload/resize_cache/iblock/a0b/522_392_0/a0b3817de6e92970d65450272d41098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" y="1438106"/>
            <a:ext cx="4573905" cy="25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023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Designer 4.1 Zeichnung" r:id="rId7" imgW="2959608" imgH="2776728" progId="">
                  <p:embed/>
                </p:oleObj>
              </mc:Choice>
              <mc:Fallback>
                <p:oleObj name="Designer 4.1 Zeichnung" r:id="rId7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16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Научное оборудование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45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http://www.issp.ac.ru/center/SIMS/SI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52" y="1357304"/>
            <a:ext cx="2304516" cy="347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www.issp.ac.ru/center/SIMS/img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20" y="3302037"/>
            <a:ext cx="1689062" cy="16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54500" y="1402854"/>
            <a:ext cx="5054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hangingPunct="1"/>
            <a:r>
              <a:rPr lang="ru-RU" altLang="ru-RU" b="1" dirty="0">
                <a:solidFill>
                  <a:srgbClr val="003E1E"/>
                </a:solidFill>
                <a:latin typeface="Trebuchet MS" pitchFamily="34" charset="0"/>
                <a:cs typeface="Arial" pitchFamily="34" charset="0"/>
              </a:rPr>
              <a:t>Изучение анодов </a:t>
            </a:r>
            <a:r>
              <a:rPr lang="ru-RU" altLang="ru-RU" b="1" dirty="0" err="1">
                <a:solidFill>
                  <a:srgbClr val="003E1E"/>
                </a:solidFill>
                <a:latin typeface="Trebuchet MS" pitchFamily="34" charset="0"/>
                <a:cs typeface="Arial" pitchFamily="34" charset="0"/>
              </a:rPr>
              <a:t>твердооксидных</a:t>
            </a:r>
            <a:r>
              <a:rPr lang="ru-RU" altLang="ru-RU" b="1" dirty="0">
                <a:solidFill>
                  <a:srgbClr val="003E1E"/>
                </a:solidFill>
                <a:latin typeface="Trebuchet MS" pitchFamily="34" charset="0"/>
                <a:cs typeface="Arial" pitchFamily="34" charset="0"/>
              </a:rPr>
              <a:t> топливных элементов (ТОТЭ)</a:t>
            </a:r>
          </a:p>
          <a:p>
            <a:pPr lvl="0" defTabSz="914400"/>
            <a:r>
              <a:rPr lang="ru-RU" alt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400" dirty="0">
                <a:latin typeface="Arial" pitchFamily="34" charset="0"/>
                <a:cs typeface="Arial" pitchFamily="34" charset="0"/>
              </a:rPr>
            </a:br>
            <a:r>
              <a:rPr lang="ru-RU" altLang="ru-RU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С помощью метода времяпролетной </a:t>
            </a:r>
            <a:r>
              <a:rPr lang="ru-RU" altLang="ru-RU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масспектрометрии</a:t>
            </a:r>
            <a:r>
              <a:rPr lang="ru-RU" altLang="ru-RU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была изучена поверхность анодов ТОТЭ.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0820" y="5149661"/>
            <a:ext cx="38023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hangingPunct="1"/>
            <a:r>
              <a:rPr lang="ru-RU" altLang="ru-RU" sz="1400" i="1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На изображении во вторичных </a:t>
            </a:r>
            <a:r>
              <a:rPr lang="ru-RU" altLang="ru-RU" sz="1400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ионах видны две </a:t>
            </a:r>
            <a:r>
              <a:rPr lang="ru-RU" altLang="ru-RU" sz="1400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взаимопересекающиеся</a:t>
            </a:r>
            <a:r>
              <a:rPr lang="ru-RU" altLang="ru-RU" sz="1400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трехмерные </a:t>
            </a:r>
            <a:r>
              <a:rPr lang="ru-RU" altLang="ru-RU" sz="1400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перколяционные</a:t>
            </a:r>
            <a:r>
              <a:rPr lang="ru-RU" altLang="ru-RU" sz="1400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сетки оксида никеля </a:t>
            </a:r>
            <a:r>
              <a:rPr lang="ru-RU" altLang="ru-RU" sz="1400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NiO</a:t>
            </a:r>
            <a:r>
              <a:rPr lang="ru-RU" altLang="ru-RU" sz="1400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 </a:t>
            </a:r>
            <a:r>
              <a:rPr lang="ru-RU" altLang="ru-RU" sz="14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(красный)</a:t>
            </a:r>
            <a:r>
              <a:rPr lang="ru-RU" altLang="ru-RU" sz="1400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 и материала электролита 10Y1ScSZ</a:t>
            </a:r>
            <a:r>
              <a:rPr lang="ru-RU" altLang="ru-RU" sz="1400" dirty="0">
                <a:solidFill>
                  <a:srgbClr val="0000FF"/>
                </a:solidFill>
                <a:latin typeface="Trebuchet MS" pitchFamily="34" charset="0"/>
                <a:cs typeface="Arial" pitchFamily="34" charset="0"/>
              </a:rPr>
              <a:t>(голубой)</a:t>
            </a:r>
            <a:r>
              <a:rPr lang="ru-RU" altLang="ru-RU" sz="1400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.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4795719"/>
            <a:ext cx="4597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1400" dirty="0"/>
              <a:t>Времяпролетной вторично-ионной масс-спектрометрии используется масс-спектрометр TOF.SIMS 5 производства фирмы ION-TOF (Германия).</a:t>
            </a:r>
            <a:br>
              <a:rPr lang="ru-RU" sz="1400" dirty="0"/>
            </a:br>
            <a:r>
              <a:rPr lang="ru-RU" sz="1400" dirty="0"/>
              <a:t>- Предоставляет детальную информацию об элементном и молекулярном составе поверхности и приповерхностных тонких слоях образца.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023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Designer 4.1 Zeichnung" r:id="rId6" imgW="2959608" imgH="2776728" progId="">
                  <p:embed/>
                </p:oleObj>
              </mc:Choice>
              <mc:Fallback>
                <p:oleObj name="Designer 4.1 Zeichnung" r:id="rId6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12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Научное оборудование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69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issp.ac.ru/center/kratos/krat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5" y="2010845"/>
            <a:ext cx="4630894" cy="403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31080" y="2010846"/>
            <a:ext cx="40716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Спектрометр </a:t>
            </a:r>
            <a:r>
              <a:rPr lang="ru-RU" sz="1600" dirty="0" err="1"/>
              <a:t>Kratos</a:t>
            </a:r>
            <a:r>
              <a:rPr lang="ru-RU" sz="1600" dirty="0"/>
              <a:t> AXIS </a:t>
            </a:r>
            <a:r>
              <a:rPr lang="ru-RU" sz="1600" dirty="0" err="1"/>
              <a:t>Ultra</a:t>
            </a:r>
            <a:r>
              <a:rPr lang="ru-RU" sz="1600" dirty="0"/>
              <a:t> DLD предназначен для исследования поверхности в сверхвысоком вакууме и позволяет получить следующую информацию: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Элементный качественный и количественный состав поверхности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Химические состояния элементов на поверхности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Распределения элементов на поверхности (картирование)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Электронная структура валентной зоны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Атомная структура поверхности монокристаллов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400" y="13645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Электронный спектрометр </a:t>
            </a:r>
            <a:r>
              <a:rPr lang="ru-RU" dirty="0" err="1"/>
              <a:t>Kratos</a:t>
            </a:r>
            <a:r>
              <a:rPr lang="ru-RU" dirty="0"/>
              <a:t> AXIS </a:t>
            </a:r>
            <a:r>
              <a:rPr lang="ru-RU" dirty="0" err="1"/>
              <a:t>Ultra</a:t>
            </a:r>
            <a:r>
              <a:rPr lang="ru-RU" dirty="0"/>
              <a:t> DLD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023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Designer 4.1 Zeichnung" r:id="rId5" imgW="2959608" imgH="2776728" progId="">
                  <p:embed/>
                </p:oleObj>
              </mc:Choice>
              <mc:Fallback>
                <p:oleObj name="Designer 4.1 Zeichnung" r:id="rId5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10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Научное оборудование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25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Карьерный Путь в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831" y="1703161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Бакалавриат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53588" y="1703161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Магистратура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89237" y="1703161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Аспирантура</a:t>
            </a:r>
          </a:p>
        </p:txBody>
      </p:sp>
      <p:cxnSp>
        <p:nvCxnSpPr>
          <p:cNvPr id="13" name="Straight Arrow Connector 12"/>
          <p:cNvCxnSpPr>
            <a:stCxn id="11" idx="3"/>
            <a:endCxn id="12" idx="1"/>
          </p:cNvCxnSpPr>
          <p:nvPr/>
        </p:nvCxnSpPr>
        <p:spPr>
          <a:xfrm>
            <a:off x="5301438" y="2068779"/>
            <a:ext cx="1287799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  <a:endCxn id="11" idx="1"/>
          </p:cNvCxnSpPr>
          <p:nvPr/>
        </p:nvCxnSpPr>
        <p:spPr>
          <a:xfrm>
            <a:off x="2267681" y="2068779"/>
            <a:ext cx="1185907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589237" y="3383421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Молодой кандидат наук до 35 лет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53588" y="3383421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Научная деятельность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53588" y="4385116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Преподавание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0293" y="3383421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Научная деятельность</a:t>
            </a:r>
          </a:p>
        </p:txBody>
      </p:sp>
      <p:cxnSp>
        <p:nvCxnSpPr>
          <p:cNvPr id="23" name="Straight Arrow Connector 22"/>
          <p:cNvCxnSpPr>
            <a:stCxn id="19" idx="1"/>
            <a:endCxn id="20" idx="3"/>
          </p:cNvCxnSpPr>
          <p:nvPr/>
        </p:nvCxnSpPr>
        <p:spPr>
          <a:xfrm flipH="1">
            <a:off x="5301438" y="3749039"/>
            <a:ext cx="1287799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1"/>
            <a:endCxn id="21" idx="3"/>
          </p:cNvCxnSpPr>
          <p:nvPr/>
        </p:nvCxnSpPr>
        <p:spPr>
          <a:xfrm flipH="1">
            <a:off x="5301438" y="3749039"/>
            <a:ext cx="1287799" cy="100169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2"/>
            <a:endCxn id="19" idx="0"/>
          </p:cNvCxnSpPr>
          <p:nvPr/>
        </p:nvCxnSpPr>
        <p:spPr>
          <a:xfrm>
            <a:off x="7513162" y="2434397"/>
            <a:ext cx="0" cy="949024"/>
          </a:xfrm>
          <a:prstGeom prst="straightConnector1">
            <a:avLst/>
          </a:prstGeom>
          <a:ln w="1905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1"/>
            <a:endCxn id="22" idx="3"/>
          </p:cNvCxnSpPr>
          <p:nvPr/>
        </p:nvCxnSpPr>
        <p:spPr>
          <a:xfrm flipH="1">
            <a:off x="2268143" y="3749039"/>
            <a:ext cx="1185445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19831" y="4385116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Преподавание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0293" y="5274719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Административная деятельность</a:t>
            </a:r>
          </a:p>
        </p:txBody>
      </p:sp>
      <p:cxnSp>
        <p:nvCxnSpPr>
          <p:cNvPr id="38" name="Straight Arrow Connector 37"/>
          <p:cNvCxnSpPr>
            <a:stCxn id="20" idx="1"/>
          </p:cNvCxnSpPr>
          <p:nvPr/>
        </p:nvCxnSpPr>
        <p:spPr>
          <a:xfrm flipH="1">
            <a:off x="2268143" y="3749039"/>
            <a:ext cx="1185445" cy="100169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1"/>
            <a:endCxn id="37" idx="3"/>
          </p:cNvCxnSpPr>
          <p:nvPr/>
        </p:nvCxnSpPr>
        <p:spPr>
          <a:xfrm flipH="1">
            <a:off x="2268143" y="4750734"/>
            <a:ext cx="1185445" cy="889603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6" idx="3"/>
          </p:cNvCxnSpPr>
          <p:nvPr/>
        </p:nvCxnSpPr>
        <p:spPr>
          <a:xfrm flipH="1">
            <a:off x="2267681" y="4750734"/>
            <a:ext cx="1185908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315342" y="4249886"/>
            <a:ext cx="2489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м.н.с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.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- участие в грантах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- гранты для молодых ученых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- конференции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- статьи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386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5336" y="2527015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лаборант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386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90330" y="2570178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лаборант или инженер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Участие в грантах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386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11124" y="2478022"/>
            <a:ext cx="20040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инженер или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м.н.с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.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Участие в грантах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Первые гранты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386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32923" y="5157826"/>
            <a:ext cx="2489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н.с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. –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с.н.с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1386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- участие в грантах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- взрослые гранты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- конференции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- статьи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386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592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458263"/>
            <a:ext cx="6886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Лаборатория Спектроскопии Дефектных Структур (ЛСДС)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Бредихин Сергей Иванович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6847" y="2004252"/>
            <a:ext cx="53955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ЛСДС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Твердооксидные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топливные элементы (ТОТЭ) планарной геометрии, батареи ТОТЭ и энергоустановки на их основе.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Материалы со смешанной ионно-электронной проводимостью.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Токогенерирующие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электрохимические реакции и процессы переноса заряда в электродах электрохимических реакторов 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твердооксидных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топливных элементов.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Технологическая механика композитов </a:t>
            </a:r>
          </a:p>
        </p:txBody>
      </p:sp>
      <p:pic>
        <p:nvPicPr>
          <p:cNvPr id="25608" name="Picture 8" descr="Bredikhin Sergey Ivanovi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09" y="2346992"/>
            <a:ext cx="1714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684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Лаборатория Неравновесных Электронных Процессов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(ЛНЭП)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Кукушкин Игорь Владимирович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6847" y="2423006"/>
            <a:ext cx="53955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ЛНЭП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Бозе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-конденсация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межъямных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экситонов 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Квазидвумерные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электронные системы в полупроводниковых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гетероструктурах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Экситоны в полупроводниковых квантовых точках 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Магнитные поляроны в квантовых точках 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Низкоразмерные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поляритоны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в полупроводниковых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микрорезонаторах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7" y="2233395"/>
            <a:ext cx="1796179" cy="240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708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Лаборатория Электронной Кинетики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(ЛЭК)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Храпай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Вадим Сергеевич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6847" y="2423006"/>
            <a:ext cx="53955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ЛЭК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Изучение систем, испытывающих переход металл-диэлектрик,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Изучение локализации 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скейлинговых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соотношений в условиях квантового эффекта Холла в системах со сравнительно сильным рассеянием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Исследования сверхпроводимости в неупорядоченных средах («плохих» металлах).</a:t>
            </a: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1748" name="Picture 4" descr="Khrapay's 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96068"/>
            <a:ext cx="1760669" cy="229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0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75295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 rot="10800000" flipV="1">
            <a:off x="609600" y="3498850"/>
            <a:ext cx="8661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 </a:t>
            </a:r>
          </a:p>
          <a:p>
            <a:pPr eaLnBrk="1" hangingPunct="1"/>
            <a:r>
              <a:rPr lang="ru-RU" altLang="ru-RU"/>
              <a:t> </a:t>
            </a:r>
          </a:p>
          <a:p>
            <a:pPr eaLnBrk="1" hangingPunct="1"/>
            <a:endParaRPr lang="en-US" altLang="ru-RU"/>
          </a:p>
        </p:txBody>
      </p:sp>
      <p:sp>
        <p:nvSpPr>
          <p:cNvPr id="3079" name="Прямоугольник 3"/>
          <p:cNvSpPr>
            <a:spLocks noChangeArrowheads="1"/>
          </p:cNvSpPr>
          <p:nvPr/>
        </p:nvSpPr>
        <p:spPr bwMode="auto">
          <a:xfrm>
            <a:off x="903011" y="3861391"/>
            <a:ext cx="77740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en-US" sz="1400" dirty="0"/>
          </a:p>
          <a:p>
            <a:pPr eaLnBrk="1" hangingPunct="1"/>
            <a:r>
              <a:rPr lang="ru-RU" sz="1400" dirty="0"/>
              <a:t>ИФТТ был образован  АН СССР в 1963 году в Черноголовке -  около 40 км от Москвы. </a:t>
            </a:r>
          </a:p>
          <a:p>
            <a:pPr eaLnBrk="1" hangingPunct="1"/>
            <a:endParaRPr lang="ru-RU" sz="1400" dirty="0"/>
          </a:p>
          <a:p>
            <a:pPr eaLnBrk="1" hangingPunct="1"/>
            <a:r>
              <a:rPr lang="ru-RU" sz="1400" dirty="0"/>
              <a:t>Основной целью было соединение в одном институте двух фундаментально научных направлений исследований, взаимно дополняющих друг друга</a:t>
            </a:r>
            <a:r>
              <a:rPr lang="en-US" sz="1400" b="1" dirty="0"/>
              <a:t>:</a:t>
            </a:r>
            <a:r>
              <a:rPr lang="ru-RU" sz="1400" b="1" dirty="0"/>
              <a:t> </a:t>
            </a:r>
          </a:p>
          <a:p>
            <a:pPr eaLnBrk="1" hangingPunct="1"/>
            <a:endParaRPr lang="ru-RU" sz="1400" b="1" dirty="0"/>
          </a:p>
          <a:p>
            <a:pPr algn="ctr" eaLnBrk="1" hangingPunct="1"/>
            <a:r>
              <a:rPr lang="ru-RU" sz="1600" b="1" dirty="0">
                <a:solidFill>
                  <a:srgbClr val="C00000"/>
                </a:solidFill>
              </a:rPr>
              <a:t>-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C00000"/>
                </a:solidFill>
              </a:rPr>
              <a:t>физики конденсированных сред и </a:t>
            </a:r>
          </a:p>
          <a:p>
            <a:pPr algn="ctr" eaLnBrk="1" hangingPunct="1"/>
            <a:endParaRPr lang="ru-RU" sz="16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sz="1600" b="1" dirty="0">
                <a:solidFill>
                  <a:srgbClr val="C00000"/>
                </a:solidFill>
              </a:rPr>
              <a:t>- физического материаловедения</a:t>
            </a:r>
            <a:endParaRPr lang="ru-RU" sz="1600" dirty="0"/>
          </a:p>
          <a:p>
            <a:pPr eaLnBrk="1" hangingPunct="1"/>
            <a:endParaRPr lang="ru-RU" sz="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171765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12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8" y="1637688"/>
            <a:ext cx="2534585" cy="180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79046" y="3449753"/>
            <a:ext cx="34088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95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95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95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95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dirty="0">
                <a:latin typeface="DINPro-Bold" panose="02000503030000020004" pitchFamily="50" charset="0"/>
                <a:cs typeface="+mn-cs"/>
              </a:rPr>
              <a:t>Копецкий Ч.В, </a:t>
            </a:r>
            <a:r>
              <a:rPr lang="ru-RU" altLang="ru-RU" sz="1200" dirty="0" err="1">
                <a:latin typeface="DINPro-Bold" panose="02000503030000020004" pitchFamily="50" charset="0"/>
                <a:cs typeface="+mn-cs"/>
              </a:rPr>
              <a:t>Курдюмов</a:t>
            </a:r>
            <a:r>
              <a:rPr lang="ru-RU" altLang="ru-RU" sz="1200" dirty="0">
                <a:latin typeface="DINPro-Bold" panose="02000503030000020004" pitchFamily="50" charset="0"/>
                <a:cs typeface="+mn-cs"/>
              </a:rPr>
              <a:t> Г.В и </a:t>
            </a:r>
            <a:r>
              <a:rPr lang="ru-RU" altLang="ru-RU" sz="1200" dirty="0" err="1">
                <a:latin typeface="DINPro-Bold" panose="02000503030000020004" pitchFamily="50" charset="0"/>
                <a:cs typeface="+mn-cs"/>
              </a:rPr>
              <a:t>Осипьян</a:t>
            </a:r>
            <a:r>
              <a:rPr lang="ru-RU" altLang="ru-RU" sz="1200" dirty="0">
                <a:latin typeface="DINPro-Bold" panose="02000503030000020004" pitchFamily="50" charset="0"/>
                <a:cs typeface="+mn-cs"/>
              </a:rPr>
              <a:t> Ю.А</a:t>
            </a:r>
          </a:p>
        </p:txBody>
      </p:sp>
      <p:sp>
        <p:nvSpPr>
          <p:cNvPr id="16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История ИФТТ РАН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5784" y="200983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243064"/>
                </a:solidFill>
                <a:latin typeface="DINPro-Bold" panose="02000503030000020004" pitchFamily="50" charset="0"/>
              </a:rPr>
              <a:t>Создатели института</a:t>
            </a:r>
            <a:r>
              <a:rPr lang="en-US" altLang="ru-RU" dirty="0">
                <a:solidFill>
                  <a:srgbClr val="243064"/>
                </a:solidFill>
                <a:latin typeface="DINPro-Bold" panose="02000503030000020004" pitchFamily="50" charset="0"/>
              </a:rPr>
              <a:t> </a:t>
            </a:r>
            <a:r>
              <a:rPr lang="ru-RU" altLang="ru-RU" dirty="0">
                <a:solidFill>
                  <a:srgbClr val="243064"/>
                </a:solidFill>
                <a:latin typeface="DINPro-Bold" panose="02000503030000020004" pitchFamily="50" charset="0"/>
              </a:rPr>
              <a:t>(1963 г.) –  </a:t>
            </a:r>
          </a:p>
          <a:p>
            <a:r>
              <a:rPr lang="ru-RU" altLang="ru-RU" dirty="0">
                <a:solidFill>
                  <a:srgbClr val="243064"/>
                </a:solidFill>
                <a:latin typeface="DINPro-Bold" panose="02000503030000020004" pitchFamily="50" charset="0"/>
              </a:rPr>
              <a:t>академик АН СССР Г. В. </a:t>
            </a:r>
            <a:r>
              <a:rPr lang="ru-RU" altLang="ru-RU" dirty="0" err="1">
                <a:solidFill>
                  <a:srgbClr val="243064"/>
                </a:solidFill>
                <a:latin typeface="DINPro-Bold" panose="02000503030000020004" pitchFamily="50" charset="0"/>
              </a:rPr>
              <a:t>Курдюмов</a:t>
            </a:r>
            <a:r>
              <a:rPr lang="ru-RU" altLang="ru-RU" dirty="0">
                <a:solidFill>
                  <a:srgbClr val="243064"/>
                </a:solidFill>
                <a:latin typeface="DINPro-Bold" panose="02000503030000020004" pitchFamily="50" charset="0"/>
              </a:rPr>
              <a:t>,</a:t>
            </a:r>
          </a:p>
          <a:p>
            <a:r>
              <a:rPr lang="ru-RU" altLang="ru-RU" dirty="0">
                <a:solidFill>
                  <a:srgbClr val="243064"/>
                </a:solidFill>
                <a:latin typeface="DINPro-Bold" panose="02000503030000020004" pitchFamily="50" charset="0"/>
              </a:rPr>
              <a:t>академик РАН Ю. А. </a:t>
            </a:r>
            <a:r>
              <a:rPr lang="ru-RU" altLang="ru-RU" dirty="0" err="1">
                <a:solidFill>
                  <a:srgbClr val="243064"/>
                </a:solidFill>
                <a:latin typeface="DINPro-Bold" panose="02000503030000020004" pitchFamily="50" charset="0"/>
              </a:rPr>
              <a:t>Осипьян</a:t>
            </a:r>
            <a:r>
              <a:rPr lang="ru-RU" altLang="ru-RU" dirty="0">
                <a:solidFill>
                  <a:srgbClr val="243064"/>
                </a:solidFill>
                <a:latin typeface="DINPro-Bold" panose="02000503030000020004" pitchFamily="50" charset="0"/>
              </a:rPr>
              <a:t> и </a:t>
            </a:r>
          </a:p>
          <a:p>
            <a:r>
              <a:rPr lang="ru-RU" altLang="ru-RU" dirty="0">
                <a:solidFill>
                  <a:srgbClr val="243064"/>
                </a:solidFill>
                <a:latin typeface="DINPro-Bold" panose="02000503030000020004" pitchFamily="50" charset="0"/>
              </a:rPr>
              <a:t>чл.-корр. АН СССР Ч.В. Копецкий.</a:t>
            </a:r>
          </a:p>
        </p:txBody>
      </p:sp>
    </p:spTree>
    <p:extLst>
      <p:ext uri="{BB962C8B-B14F-4D97-AF65-F5344CB8AC3E}">
        <p14:creationId xmlns:p14="http://schemas.microsoft.com/office/powerpoint/2010/main" val="859090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8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Лаборатория Квантового Транспорта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(ЛКТ)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Шашкин Александр Александрович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6847" y="2423006"/>
            <a:ext cx="53955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ЛКТ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Исследование двумерных электронных систем с сильным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межэлектронным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взаимодействием.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Исследование электронного спектра двумерных электронных систем в квантующем магнитном поле в условиях сильного взаимодействия.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Исследование процессов перетекания тока между краевыми каналами в условиях сильного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разбаланса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.</a:t>
            </a: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12775" y="2595563"/>
          <a:ext cx="2011363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Designer 4.1 Zeichnung" r:id="rId6" imgW="2959608" imgH="2776728" progId="">
                  <p:embed/>
                </p:oleObj>
              </mc:Choice>
              <mc:Fallback>
                <p:oleObj name="Designer 4.1 Zeichnung" r:id="rId6" imgW="2959608" imgH="2776728" progId="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595563"/>
                        <a:ext cx="2011363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885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Alexander A. Levchen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4" y="2179178"/>
            <a:ext cx="2116236" cy="270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Designer 4.1 Zeichnung" r:id="rId5" imgW="2959608" imgH="2776728" progId="">
                  <p:embed/>
                </p:oleObj>
              </mc:Choice>
              <mc:Fallback>
                <p:oleObj name="Designer 4.1 Zeichnung" r:id="rId5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Лаборатория Квантовых Кристаллов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(ЛКК)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Левченко Александр Алексеевич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6848" y="2089720"/>
            <a:ext cx="53955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ЛКК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Физика квантовых кристаллов и жидкостей.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Нелинейные волны, турбулентность в объеме и на поверхности жидкостей.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Транспортные явления в конденсированных средах.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Физика и инженерия дефектов в полупроводниках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Доменная структура и спин-зависимый транспорт в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квазидвумерных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наномагнетиках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, перспективных для элементов функциональной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магнитоэлектроники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Квантовые эффекты переноса спина и спинового момента в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ферромагнитных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и сверхпроводящих средах и структурах.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Элементарные акты перемагничивания и нелинейные возбуждения в обменно-связанных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нанокомпозитных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магнитных структурах.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Исследование структур и фазовых переходов, топологических дефектов в сверхтонких свободно подвешенных плёнках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смектических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жидких кристаллов.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Оптические исследования жидкокристаллических фотонных кристаллов.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Спектроскопия конденсированных сред при интенсивных лазерных, деформационных и радиационных воздействиях </a:t>
            </a: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974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Лаборатория Сверхпроводимости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(ЛС)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Рязанов Валерий Владимирович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6847" y="2423006"/>
            <a:ext cx="53955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ЛС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Электронная и магнитная структура в высокотемпературных, органических, магнитных сверхпроводниках, искусственных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металлоксидных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и многослойных сверхпроводящих системах. Исследование транспортных и спиновых явлений в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сильнокоррелированных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электронных системах.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Магнитная и вихревая динамика в сверхпроводниках и двумерных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джозефсоновских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сетках.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Когерентные и неравновесные явления в планарных 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квазиодномерных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наноструктурах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на основе сверхпроводников, нормальных металлов и ферромагнетиков. Исследование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спинтронных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магнетотранспортных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явлений в искусственных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наноструктурах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, исследование эффектов зарядового и спинового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разбаланса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Гибридные тонкопленочные микро- 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нанострукутры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, перспективные в новых поколениях электроники 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спинтроники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Элементы и цепи сверхпроводниковой цифровой и квантовой когерентной электроники. Реализация квантовых вентилей и квантовых симуляторов на основе сверхпроводниковых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кубитов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. </a:t>
            </a: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4820" name="Picture 4" descr="https://misis.ru/files/2193/%D0%A0%D1%8F%D0%B7%D0%B0%D0%BD%D0%BE%D0%B2%20%D0%9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89" y="2230451"/>
            <a:ext cx="1614337" cy="24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22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Лаборатория Структурных Исследований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(ЛСИ)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Аронин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Александр Семенович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6847" y="2423006"/>
            <a:ext cx="53955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ЛСИ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- Структура, фазовые превращения, корреляция структуры и свойств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в аморфных 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нанокристаллических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материалах,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низкоразмерных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органических проводниках,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в сцинтилляторах.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- Структура и фазовые переходы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в металлах, сплавах, оксидных системах,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в бинарных системах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sp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металлов при высоком давлении,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в фуллеренах 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фуллереновых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комплексах.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- Реальная структура и дефекты в кристаллах.</a:t>
            </a: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2" y="2218985"/>
            <a:ext cx="1635872" cy="24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133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Designer 4.1 Zeichnung" r:id="rId5" imgW="2959608" imgH="2776728" progId="">
                  <p:embed/>
                </p:oleObj>
              </mc:Choice>
              <mc:Fallback>
                <p:oleObj name="Designer 4.1 Zeichnung" r:id="rId5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Лаборатория Спектроскопии Поверхности Полупроводников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(ЛСПП)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Молотков Сергей Николаевич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81585" y="2423006"/>
            <a:ext cx="576081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ЛСПП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Исследования электронной и атомно-кристаллической структуры, транспортных свойств полупроводниковых и сверхпроводящих соединений, ультратонких слоев металлов на поверхности полупроводников методами фотоэлектронной спектроскопии, дифракции медленных электронов, туннельной микроскопии и спектроскопии;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Создание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низкоразмерных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структур (квантовые точки, нити, 2Д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метарешетки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) металлов и полупроводников на поверхностях полупроводников, металлов 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квазидвумерных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опаловых матриц и их исследование методами зондовой микроскопии (АФМ, СТМ) и электронной спектроскопии </a:t>
            </a: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5843" name="Picture 3" descr="http://www.issp.ac.ru/lsss/peop/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4" y="2380900"/>
            <a:ext cx="1817828" cy="22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48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Лаборатория Физики Высоких Давлений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(ЛФВД)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Ефимченко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Вадим Сергеевич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6847" y="2423006"/>
            <a:ext cx="53955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ЛФВД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Фазы высокого давления в системах металл-водород.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Взаимодействие углеродных наноматериалов с водородом высокого давления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Фазовые превращения 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Zr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Hf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и их сплавах при высоких давлениях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Аморфизация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фаз высокого давления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Кристаллические и аморфные фазы льда высокого давления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Магнитоэлектрический эффект 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молибдатах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РЗМ</a:t>
            </a: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4035" name="Picture 3" descr="http://www.issp.ac.ru/lhpp/images/efimchenko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39" y="2101239"/>
            <a:ext cx="1708037" cy="25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81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Лаборатория Поверхностей Раздела в Металлах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(ЛПРМ)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Страумал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Борис Борисович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6847" y="2423006"/>
            <a:ext cx="53955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ЛПРМ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Экспериментальное изучение термодинамических и кинетических свойств одиночных границ зерен и межфазных границ, а также тройных стыков внутренних границ раздела.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Экспериментальное исследование фазовых превращений на внутренних границах раздела и с их участием (фазовые переходы смачивания,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предсмачивания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предплавления, а также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огранения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– потери огранки).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Исследование влияния внутренних границ раздела на структуру и свойства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нанокристаллических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материалов, полученных разными способами.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Волокнистые композиты с металлической и керамической матрицей.</a:t>
            </a: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7" y="2294505"/>
            <a:ext cx="1734428" cy="23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416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Лаборатория Профилированных Кристаллов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(ЛПК)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Курлов Владимир Николаевич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6847" y="2423006"/>
            <a:ext cx="53955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ЛПК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Исследование процессов выращивания объемных и профилированных кристаллов из расплава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Разработка технологий выращивания профилированных кристаллов сапфира для различных применений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Моделирование поведения межфазной границы и профильных кривых менисков расплава</a:t>
            </a: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08" y="2423006"/>
            <a:ext cx="1555899" cy="2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834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1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Лаборатория Управляемого Роста Кристаллов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(ЛУРК)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Бородин Владимир Алексеевич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6847" y="2423006"/>
            <a:ext cx="53955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ЛУРК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Математическое моделирование тепломассопереноса при выращивании профилированных кристаллов сапфира и расчет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термоупругих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напряжений в кристаллах.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Разработка адаптивных систем управления для методов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Чохральского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, Степанова и локального динамического формообразования.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Создание сквозной автоматизированной адаптивной системы управления процессом группового выращивания профилированных кристаллов сапфира, включая автоматическое затравливание 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разращивание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кристаллов (совместно с ФГУП ЭЗАН).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Получение монокристаллов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GeSi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методом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Чохральского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в автоматическом режиме.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08" y="2174600"/>
            <a:ext cx="1729499" cy="251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538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Лаборатория Физико-Химических Основ Кристаллизации 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(ЛФХОК)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Колесников Николай Николаевич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6847" y="2423006"/>
            <a:ext cx="53955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ЛФХОК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Изучение свойств и выращивание объемных кристаллов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халькогенидов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металлов, в первую очередь соединений А 2 В 6 ; 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Получение и исследование характеристик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наноструктур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на основе углерода 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широкозонных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полупроводников; 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Получение и исследование свойств некоторых высокотемпературных сверхпроводников. </a:t>
            </a: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7891" name="Picture 3" descr="http://www.issp.ac.ru/img/nkoles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00" y="2351906"/>
            <a:ext cx="1777316" cy="231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7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374" y="1588176"/>
            <a:ext cx="85481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   </a:t>
            </a:r>
            <a:r>
              <a:rPr lang="ru-RU" b="1" dirty="0">
                <a:solidFill>
                  <a:srgbClr val="C00000"/>
                </a:solidFill>
              </a:rPr>
              <a:t>Первые исследования в ИФТТ в области ФКС:</a:t>
            </a:r>
          </a:p>
          <a:p>
            <a:pPr algn="just"/>
            <a:r>
              <a:rPr lang="ru-RU" dirty="0"/>
              <a:t>Изучение фундаментальных свойств природных кристаллических и некристаллических материалов  с использованием  разнообразных методик: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 широких диапазонах температур, включая предельно низкие – до 20 </a:t>
            </a:r>
            <a:r>
              <a:rPr lang="ru-RU" dirty="0" err="1"/>
              <a:t>мК</a:t>
            </a:r>
            <a:r>
              <a:rPr lang="ru-RU" dirty="0"/>
              <a:t>,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магнитных полей  (до 18 Тесла) , а также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экстремально высоких давлений.</a:t>
            </a:r>
          </a:p>
          <a:p>
            <a:pPr algn="just"/>
            <a:endParaRPr lang="ru-RU" dirty="0"/>
          </a:p>
          <a:p>
            <a:pPr algn="ctr"/>
            <a:r>
              <a:rPr lang="ru-RU" dirty="0">
                <a:solidFill>
                  <a:srgbClr val="C00000"/>
                </a:solidFill>
              </a:rPr>
              <a:t>  </a:t>
            </a:r>
            <a:r>
              <a:rPr lang="ru-RU" b="1" dirty="0">
                <a:solidFill>
                  <a:srgbClr val="C00000"/>
                </a:solidFill>
              </a:rPr>
              <a:t>В 80-е годы </a:t>
            </a:r>
          </a:p>
          <a:p>
            <a:pPr algn="just"/>
            <a:r>
              <a:rPr lang="ru-RU" dirty="0"/>
              <a:t>К объектам исследования были добавлены новые </a:t>
            </a:r>
            <a:r>
              <a:rPr lang="en-US" dirty="0"/>
              <a:t>“hand-made”</a:t>
            </a:r>
            <a:r>
              <a:rPr lang="ru-RU" dirty="0"/>
              <a:t> структур с микро и нано размерами, изготовленными из: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различных полупроводниковых материалов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металлических материалов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магнитных материалов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сверхпроводниковых материалов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Эти структуры широко востребованы в настоящее время в микро и </a:t>
            </a:r>
            <a:r>
              <a:rPr lang="ru-RU" dirty="0" err="1"/>
              <a:t>наноэлектронике</a:t>
            </a:r>
            <a:r>
              <a:rPr lang="ru-RU" dirty="0"/>
              <a:t>, оптоэлектронике, </a:t>
            </a:r>
            <a:r>
              <a:rPr lang="ru-RU" dirty="0" err="1"/>
              <a:t>спинтронике</a:t>
            </a:r>
            <a:r>
              <a:rPr lang="ru-RU" dirty="0"/>
              <a:t> и </a:t>
            </a:r>
            <a:r>
              <a:rPr lang="ru-RU" dirty="0" err="1"/>
              <a:t>спиноптоэлектронике</a:t>
            </a:r>
            <a:r>
              <a:rPr lang="ru-RU" dirty="0"/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023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История ИФТТ РАН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98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9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Лаборатория Материалов для Электрохимических Технологий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(ЛМЭТ)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Хартон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Владислав Вадимович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2478" y="2410461"/>
            <a:ext cx="53955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ЛМЭТ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Разработка и аттестация новых материалов с высокой ионной, электронной или смешанной проводимостью, высокой электрохимической и каталитической активностью, оптимизированными термомеханическими свойствами, стабильностью в широком диапазоне рабочих условий, и получение фундаментальных данных, важных для технологических применений новых материалов;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Разработка технологически и экономически реализуемых методов изготовления высокоэффективных электродов, керамических мембран и различных функциональных материалов, включая создание нано- и субмикронных композитов, поверхностно-модифицированных керамик и функциональных слоев с градиентом пористости и состава;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Исследование микроскопических механизмов, отвечающих за электрохимические процессы в электродах со смешанной проводимостью, керамических мембранах и многофункциональных устройствах, с целью разработки методик их активации для повышения эффективности и увеличения ресурса работы.</a:t>
            </a: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6082" name="Picture 2" descr="http://www.issp.ac.ru/lmet/staff/khart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0" y="2498806"/>
            <a:ext cx="2039240" cy="216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686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2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Сектор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нанолитографии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(СН)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Дорожкин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Сергей Иванович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6847" y="2423006"/>
            <a:ext cx="53955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СН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изучение проблем структурирования многослойных тонкопленочных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гетероструктур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на основе металлов, полупроводников и диэлектриков;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создание новых и развитие существующих технологий и методик оптической и электронной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нанолитографии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;</a:t>
            </a:r>
          </a:p>
          <a:p>
            <a:pPr marL="285750" marR="0" lvl="0" indent="-2857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изготовление экспериментальных тонкопленочных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наноструктур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.</a:t>
            </a:r>
          </a:p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12775" y="2595548"/>
          <a:ext cx="2011675" cy="188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3" name="Designer 4.1 Zeichnung" r:id="rId6" imgW="2959608" imgH="2776728" progId="">
                  <p:embed/>
                </p:oleObj>
              </mc:Choice>
              <mc:Fallback>
                <p:oleObj name="Designer 4.1 Zeichnung" r:id="rId6" imgW="2959608" imgH="2776728" progId="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595548"/>
                        <a:ext cx="2011675" cy="188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200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Сектор Элементного и Структурного Анализа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(СЭСА)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9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Хасанов Салават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Салимьянович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6847" y="2423006"/>
            <a:ext cx="53955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СЭСА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Структура и свойства кристаллов нейтральных, ионных и ион-радикальных молекулярных комплексов. Органические проводники (сверхпроводники), молекулярные магнетики. Структурные аспекты электронных состояний и фазовых переходов.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Рентгендифракционные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исследования и структурный анализ при низких температурах и высоких давлениях.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Систематический анализ сложных структур элементов, бинарных систем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sp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металлов и металлических фаз Франка-Каспера 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аппроксимантов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квазикристаллов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при нормальном и высоком давлениях как проявление электронных фаз (Юм-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Розери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).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Топология дефектов в металлах и полупроводниках и ее влияние на механические и физические свойства материалов. Структурные исследования на атомарном уровне методами просвечивающей электронной микроскопии высокого разрешения в сочетании с электронной спектроскопией (EDXS и EEELS).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Структурная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характеризация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новых функциональных материалов методами рентгеновской дифракции и электронной микроскопии. Развитие методических возможностей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рентгендифракционных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электронномикроскопических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исследований в ИФТТ. </a:t>
            </a: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8132" name="Picture 4" descr="http://www.issp.ac.ru/sesa/images/pic/khasanov_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4" y="2355928"/>
            <a:ext cx="1728352" cy="230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46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ИФТТ РАН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Базовая кафедра «ФКС» НИУ ВШЭ при ИФТТ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Лаборатории ИФТТ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174" y="1354853"/>
            <a:ext cx="7068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Лаборатория Новых Функциональных Материалов и Структур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(ЛНФМС)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993" y="4660400"/>
            <a:ext cx="34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Заведующий лабораторией: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Постнова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Евгения Юрьевна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6847" y="3311790"/>
            <a:ext cx="5395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Основные направления работы ЛНФМС</a:t>
            </a:r>
          </a:p>
          <a:p>
            <a:pPr marL="285750" marR="0" lvl="0" indent="-28575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Разработка и исследование новых материалов с высокими функциональными свойствами. </a:t>
            </a:r>
          </a:p>
        </p:txBody>
      </p:sp>
      <p:sp>
        <p:nvSpPr>
          <p:cNvPr id="9" name="AutoShape 2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4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6" descr="Кукушкин Игорь Владимир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17401"/>
            <a:ext cx="2038536" cy="278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85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271588" y="1204913"/>
            <a:ext cx="923925" cy="0"/>
          </a:xfrm>
          <a:prstGeom prst="rect">
            <a:avLst/>
          </a:prstGeom>
          <a:solidFill>
            <a:srgbClr val="F44E0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2611" y="1724842"/>
            <a:ext cx="54387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Рады видеть </a:t>
            </a:r>
            <a:endParaRPr lang="en-US" sz="3200" b="1" i="1" dirty="0">
              <a:solidFill>
                <a:srgbClr val="C00000"/>
              </a:solidFill>
            </a:endParaRPr>
          </a:p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Вас на нашей кафедре</a:t>
            </a:r>
          </a:p>
          <a:p>
            <a:pPr algn="ctr"/>
            <a:endParaRPr lang="ru-RU" sz="3200" b="1" i="1" dirty="0">
              <a:solidFill>
                <a:srgbClr val="C00000"/>
              </a:solidFill>
            </a:endParaRPr>
          </a:p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Спасибо за внимание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345836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13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3417" y="4091555"/>
            <a:ext cx="5438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При вопросах обращайтесь:</a:t>
            </a:r>
          </a:p>
          <a:p>
            <a:pPr algn="ctr"/>
            <a:r>
              <a:rPr lang="en-GB" sz="3200" b="1" i="1" dirty="0" err="1">
                <a:solidFill>
                  <a:srgbClr val="C00000"/>
                </a:solidFill>
              </a:rPr>
              <a:t>fks-issp</a:t>
            </a:r>
            <a:r>
              <a:rPr lang="en-US" sz="3200" b="1" i="1" dirty="0">
                <a:solidFill>
                  <a:srgbClr val="C00000"/>
                </a:solidFill>
              </a:rPr>
              <a:t>@issp.ac.ru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1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88789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12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Структура ИФТТ РАН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07412" y="1337543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ИФТТ РАН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09914" y="2319898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20 </a:t>
            </a:r>
            <a:r>
              <a:rPr lang="ru-RU" dirty="0">
                <a:solidFill>
                  <a:schemeClr val="bg1"/>
                </a:solidFill>
              </a:rPr>
              <a:t>лабораторий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17069" y="2319898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22 службы обеспечения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4081" y="4701081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ru-RU" dirty="0">
                <a:solidFill>
                  <a:schemeClr val="bg1"/>
                </a:solidFill>
              </a:rPr>
              <a:t>00 сотрудников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44021" y="4701081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 200</a:t>
            </a:r>
            <a:r>
              <a:rPr lang="ru-RU" dirty="0"/>
              <a:t> научных сотрудников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18789" y="3449979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57 докторов наук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05900" y="4335463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117 кандидатов наук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18789" y="5222173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24 аспиранта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18789" y="6081390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42 студент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94551" y="5226514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 аспиранта из ВШЭ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94551" y="6085731"/>
            <a:ext cx="1847850" cy="7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18 магистров и бакалавров из ВШЭ</a:t>
            </a:r>
          </a:p>
        </p:txBody>
      </p:sp>
      <p:cxnSp>
        <p:nvCxnSpPr>
          <p:cNvPr id="28" name="Straight Arrow Connector 27"/>
          <p:cNvCxnSpPr>
            <a:stCxn id="16" idx="2"/>
          </p:cNvCxnSpPr>
          <p:nvPr/>
        </p:nvCxnSpPr>
        <p:spPr>
          <a:xfrm>
            <a:off x="4531337" y="2068779"/>
            <a:ext cx="285732" cy="61673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2"/>
            <a:endCxn id="17" idx="3"/>
          </p:cNvCxnSpPr>
          <p:nvPr/>
        </p:nvCxnSpPr>
        <p:spPr>
          <a:xfrm flipH="1">
            <a:off x="4257764" y="2068779"/>
            <a:ext cx="273573" cy="61673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" idx="3"/>
            <a:endCxn id="21" idx="1"/>
          </p:cNvCxnSpPr>
          <p:nvPr/>
        </p:nvCxnSpPr>
        <p:spPr>
          <a:xfrm>
            <a:off x="2071931" y="5066699"/>
            <a:ext cx="372090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3" idx="1"/>
          </p:cNvCxnSpPr>
          <p:nvPr/>
        </p:nvCxnSpPr>
        <p:spPr>
          <a:xfrm flipV="1">
            <a:off x="4291871" y="4701081"/>
            <a:ext cx="714029" cy="36323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  <a:endCxn id="24" idx="1"/>
          </p:cNvCxnSpPr>
          <p:nvPr/>
        </p:nvCxnSpPr>
        <p:spPr>
          <a:xfrm>
            <a:off x="4291871" y="5066699"/>
            <a:ext cx="726918" cy="52109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3"/>
            <a:endCxn id="25" idx="1"/>
          </p:cNvCxnSpPr>
          <p:nvPr/>
        </p:nvCxnSpPr>
        <p:spPr>
          <a:xfrm>
            <a:off x="4291871" y="5066699"/>
            <a:ext cx="726918" cy="1380309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1" idx="3"/>
            <a:endCxn id="22" idx="1"/>
          </p:cNvCxnSpPr>
          <p:nvPr/>
        </p:nvCxnSpPr>
        <p:spPr>
          <a:xfrm flipV="1">
            <a:off x="4291871" y="3815597"/>
            <a:ext cx="726918" cy="125110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6" idx="1"/>
          </p:cNvCxnSpPr>
          <p:nvPr/>
        </p:nvCxnSpPr>
        <p:spPr>
          <a:xfrm>
            <a:off x="6866639" y="5592132"/>
            <a:ext cx="327912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866639" y="6453107"/>
            <a:ext cx="327912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7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640" y="2008917"/>
            <a:ext cx="833636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small" dirty="0"/>
              <a:t>  </a:t>
            </a:r>
            <a:r>
              <a:rPr lang="ru-RU" sz="2000" u="sng" cap="small" dirty="0"/>
              <a:t>физика конденсированных сред</a:t>
            </a:r>
            <a:r>
              <a:rPr lang="ru-RU" sz="2000" cap="small" dirty="0"/>
              <a:t>  и  </a:t>
            </a:r>
            <a:r>
              <a:rPr lang="ru-RU" sz="2000" u="sng" cap="small" dirty="0"/>
              <a:t>физическое материаловедение</a:t>
            </a:r>
            <a:endParaRPr lang="ru-RU" sz="2000" cap="small" dirty="0"/>
          </a:p>
          <a:p>
            <a:endParaRPr lang="ru-RU" sz="1600" dirty="0"/>
          </a:p>
          <a:p>
            <a:endParaRPr lang="ru-RU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2060"/>
                </a:solidFill>
              </a:rPr>
              <a:t>электронные, магнитные, электромагнитные, оптические и механические свойства кристаллических и аморфных материалов и </a:t>
            </a:r>
            <a:r>
              <a:rPr lang="ru-RU" sz="1600" i="1" dirty="0" err="1">
                <a:solidFill>
                  <a:srgbClr val="002060"/>
                </a:solidFill>
              </a:rPr>
              <a:t>низкоразмерных</a:t>
            </a:r>
            <a:r>
              <a:rPr lang="ru-RU" sz="1600" i="1" dirty="0">
                <a:solidFill>
                  <a:srgbClr val="002060"/>
                </a:solidFill>
              </a:rPr>
              <a:t> нано- и мезо-структур на их основе,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2060"/>
                </a:solidFill>
              </a:rPr>
              <a:t>структура конденсированных сред, физика дефектов,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2060"/>
                </a:solidFill>
              </a:rPr>
              <a:t>фазовые равновесия, фазовые переходы,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2060"/>
                </a:solidFill>
              </a:rPr>
              <a:t>квантовые макросистемы и квантовые методы телекоммуникации,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2060"/>
                </a:solidFill>
              </a:rPr>
              <a:t>новые материалы и структуры, рост кристаллов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2060"/>
                </a:solidFill>
              </a:rPr>
              <a:t>новые технологии и новые экспериментальные методы изучения и диагностики твердых тел и твердотельных нано- и </a:t>
            </a:r>
            <a:r>
              <a:rPr lang="ru-RU" sz="1600" i="1" dirty="0" err="1">
                <a:solidFill>
                  <a:srgbClr val="002060"/>
                </a:solidFill>
              </a:rPr>
              <a:t>мезоструктур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421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Направления науки в ИФТТ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5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023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7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614348"/>
            <a:ext cx="58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Лаборатории в ИФТТ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62146" y="1563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cap="small" dirty="0"/>
              <a:t>физика конденсированных сред</a:t>
            </a:r>
            <a:r>
              <a:rPr lang="ru-RU" sz="2000" cap="small" dirty="0"/>
              <a:t>             </a:t>
            </a:r>
            <a:r>
              <a:rPr lang="ru-RU" sz="2000" u="sng" cap="small" dirty="0"/>
              <a:t>физическое материаловедение</a:t>
            </a:r>
            <a:endParaRPr lang="ru-RU" sz="2000" cap="small" dirty="0"/>
          </a:p>
        </p:txBody>
      </p:sp>
      <p:sp>
        <p:nvSpPr>
          <p:cNvPr id="11" name="TextBox 10"/>
          <p:cNvSpPr txBox="1"/>
          <p:nvPr/>
        </p:nvSpPr>
        <p:spPr>
          <a:xfrm>
            <a:off x="4446909" y="1888273"/>
            <a:ext cx="4813177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Спектроскопии Дефектных Структур (ЛСДС)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Структурных Исследований (ЛСИ)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Физики Высоких Давлений (ЛФВД)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Поверхностей Раздела в Металлах (ЛПРМ)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Профилированных Кристаллов  (ЛПК)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Управляемого Роста Кристаллов  (ЛУРК)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Физико-Химических Основ Кристаллизации  </a:t>
            </a:r>
          </a:p>
          <a:p>
            <a:pPr>
              <a:lnSpc>
                <a:spcPct val="150000"/>
              </a:lnSpc>
            </a:pPr>
            <a:r>
              <a:rPr lang="ru-RU" sz="1400" b="1" dirty="0"/>
              <a:t>	(ЛФХОК)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Материалов для Электрохимических </a:t>
            </a:r>
          </a:p>
          <a:p>
            <a:pPr>
              <a:lnSpc>
                <a:spcPct val="150000"/>
              </a:lnSpc>
            </a:pPr>
            <a:r>
              <a:rPr lang="ru-RU" sz="1400" b="1" dirty="0"/>
              <a:t>	Технологий (ЛМЭТ)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Сектор </a:t>
            </a:r>
            <a:r>
              <a:rPr lang="ru-RU" sz="1400" b="1" dirty="0" err="1"/>
              <a:t>нанолитографии</a:t>
            </a:r>
            <a:r>
              <a:rPr lang="ru-RU" sz="1400" b="1" dirty="0"/>
              <a:t> (СН)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Сектор Элементного и Структурного Анализа</a:t>
            </a:r>
          </a:p>
          <a:p>
            <a:pPr>
              <a:lnSpc>
                <a:spcPct val="150000"/>
              </a:lnSpc>
            </a:pPr>
            <a:r>
              <a:rPr lang="ru-RU" sz="1400" b="1" dirty="0"/>
              <a:t>	(</a:t>
            </a:r>
            <a:r>
              <a:rPr lang="ru-RU" sz="1400" b="1" dirty="0" smtClean="0"/>
              <a:t>СЭСА)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/>
              <a:t>Лаборатория материаловедения (ЛМ</a:t>
            </a:r>
            <a:r>
              <a:rPr lang="ru-RU" sz="1400" b="1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Новых функциональных материалов и структур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8446" y="1995995"/>
            <a:ext cx="39684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Неравновесных Электронных 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  Процессов </a:t>
            </a:r>
            <a:r>
              <a:rPr lang="ru-RU" sz="1400" b="1" dirty="0"/>
              <a:t>(ЛНЭП)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Электронной Кинетики (ЛЭК)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Квантового Транспорта (ЛКТ)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Квантовых Кристаллов (ЛКК)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Сверхпроводимости (ЛС)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Спектроскопии Поверхности </a:t>
            </a:r>
            <a:endParaRPr lang="ru-RU" sz="1400" b="1" dirty="0" smtClean="0"/>
          </a:p>
          <a:p>
            <a:r>
              <a:rPr lang="ru-RU" sz="1400" b="1" dirty="0"/>
              <a:t> </a:t>
            </a:r>
            <a:r>
              <a:rPr lang="ru-RU" sz="1400" b="1" dirty="0" smtClean="0"/>
              <a:t>     Полупроводников (ЛСПП)</a:t>
            </a:r>
          </a:p>
          <a:p>
            <a:endParaRPr lang="ru-RU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Технологии </a:t>
            </a:r>
            <a:r>
              <a:rPr lang="ru-RU" sz="1400" b="1" dirty="0" err="1"/>
              <a:t>твердооксидных</a:t>
            </a:r>
            <a:r>
              <a:rPr lang="ru-RU" sz="1400" b="1" dirty="0"/>
              <a:t> электролизных и топливных </a:t>
            </a:r>
            <a:r>
              <a:rPr lang="ru-RU" sz="1400" b="1" dirty="0" smtClean="0"/>
              <a:t>элементов (</a:t>
            </a:r>
            <a:r>
              <a:rPr lang="ru-RU" sz="1400" b="1" dirty="0" err="1" smtClean="0"/>
              <a:t>ЛТТЭиТЭ</a:t>
            </a:r>
            <a:r>
              <a:rPr lang="ru-RU" sz="1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Водородной </a:t>
            </a:r>
            <a:r>
              <a:rPr lang="ru-RU" sz="1400" b="1" dirty="0" smtClean="0"/>
              <a:t>энергетики (ЛВЭ)</a:t>
            </a:r>
            <a:endParaRPr lang="ru-RU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5015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271588" y="1204913"/>
            <a:ext cx="923925" cy="0"/>
          </a:xfrm>
          <a:prstGeom prst="rect">
            <a:avLst/>
          </a:prstGeom>
          <a:solidFill>
            <a:srgbClr val="F44E0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345836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67" y="2189012"/>
            <a:ext cx="4551257" cy="364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4" y="1374053"/>
            <a:ext cx="3438525" cy="256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4" y="4013579"/>
            <a:ext cx="3438525" cy="266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2206" y="605481"/>
            <a:ext cx="4579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Публикационная активность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7147" y="1374053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Статистика по области науки:</a:t>
            </a:r>
          </a:p>
          <a:p>
            <a:r>
              <a:rPr lang="ru-RU" dirty="0"/>
              <a:t>«</a:t>
            </a:r>
            <a:r>
              <a:rPr lang="en-GB" dirty="0"/>
              <a:t>Physics of condensed matter</a:t>
            </a:r>
            <a:r>
              <a:rPr lang="ru-RU" dirty="0"/>
              <a:t>»</a:t>
            </a:r>
            <a:endParaRPr lang="en-US" dirty="0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481" y="6246320"/>
            <a:ext cx="1798197" cy="32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92" y="6135808"/>
            <a:ext cx="14382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29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023"/>
              </p:ext>
            </p:extLst>
          </p:nvPr>
        </p:nvGraphicFramePr>
        <p:xfrm>
          <a:off x="8063230" y="101600"/>
          <a:ext cx="741294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Designer 4.1 Zeichnung" r:id="rId4" imgW="2959608" imgH="2776728" progId="">
                  <p:embed/>
                </p:oleObj>
              </mc:Choice>
              <mc:Fallback>
                <p:oleObj name="Designer 4.1 Zeichnung" r:id="rId4" imgW="2959608" imgH="2776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230" y="101600"/>
                        <a:ext cx="741294" cy="6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31774" y="814403"/>
            <a:ext cx="1210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ИФТТ РАН</a:t>
            </a:r>
            <a:endParaRPr lang="en-US" sz="1600" dirty="0"/>
          </a:p>
        </p:txBody>
      </p:sp>
      <p:sp>
        <p:nvSpPr>
          <p:cNvPr id="5" name="Прямоугольник 13"/>
          <p:cNvSpPr/>
          <p:nvPr/>
        </p:nvSpPr>
        <p:spPr>
          <a:xfrm>
            <a:off x="892588" y="3028455"/>
            <a:ext cx="7405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21386F"/>
                </a:solidFill>
              </a:rPr>
              <a:t>КАФЕДРА «ФКС»</a:t>
            </a:r>
            <a:endParaRPr lang="ru-RU" sz="5400" dirty="0">
              <a:solidFill>
                <a:srgbClr val="21386F"/>
              </a:solidFill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1513840" y="101600"/>
            <a:ext cx="58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Базовая кафедра «ФКС» НИУ ВШЭ при ИФТТ РАН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23437</TotalTime>
  <Words>3875</Words>
  <Application>Microsoft Office PowerPoint</Application>
  <PresentationFormat>Экран (4:3)</PresentationFormat>
  <Paragraphs>587</Paragraphs>
  <Slides>44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ＭＳ Ｐゴシック</vt:lpstr>
      <vt:lpstr>Arial</vt:lpstr>
      <vt:lpstr>Calibri</vt:lpstr>
      <vt:lpstr>DINPro-Bold</vt:lpstr>
      <vt:lpstr>Myriad Pro</vt:lpstr>
      <vt:lpstr>Times New Roman</vt:lpstr>
      <vt:lpstr>Trebuchet MS</vt:lpstr>
      <vt:lpstr>Office Theme</vt:lpstr>
      <vt:lpstr>Designer 4.1 Zeichnung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Anton E</cp:lastModifiedBy>
  <cp:revision>249</cp:revision>
  <dcterms:created xsi:type="dcterms:W3CDTF">2010-09-30T06:45:29Z</dcterms:created>
  <dcterms:modified xsi:type="dcterms:W3CDTF">2023-05-04T16:27:33Z</dcterms:modified>
</cp:coreProperties>
</file>